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77" r:id="rId3"/>
    <p:sldId id="261" r:id="rId4"/>
    <p:sldId id="270" r:id="rId5"/>
    <p:sldId id="265" r:id="rId6"/>
    <p:sldId id="266" r:id="rId7"/>
    <p:sldId id="278" r:id="rId8"/>
    <p:sldId id="263" r:id="rId9"/>
    <p:sldId id="271" r:id="rId10"/>
    <p:sldId id="272" r:id="rId11"/>
    <p:sldId id="273" r:id="rId12"/>
    <p:sldId id="274" r:id="rId13"/>
    <p:sldId id="275" r:id="rId14"/>
    <p:sldId id="276" r:id="rId15"/>
    <p:sldId id="267" r:id="rId16"/>
    <p:sldId id="264" r:id="rId17"/>
    <p:sldId id="269" r:id="rId18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04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14BE71C-B3D3-40E0-9FD2-559D01ACEC7C}" type="doc">
      <dgm:prSet loTypeId="urn:microsoft.com/office/officeart/2005/8/layout/process5" loCatId="process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de-DE"/>
        </a:p>
      </dgm:t>
    </dgm:pt>
    <dgm:pt modelId="{BD297886-E780-4906-979C-E269928A5713}">
      <dgm:prSet phldrT="[Text]"/>
      <dgm:spPr/>
      <dgm:t>
        <a:bodyPr/>
        <a:lstStyle/>
        <a:p>
          <a:r>
            <a:rPr lang="de-DE" dirty="0" smtClean="0"/>
            <a:t>Kollektiv will Streik (Gewerkschaft; Betriebsrat; Beschäftigte, …)</a:t>
          </a:r>
          <a:endParaRPr lang="de-DE" dirty="0"/>
        </a:p>
      </dgm:t>
    </dgm:pt>
    <dgm:pt modelId="{4C59FF20-4CE0-4BA5-A2A0-04C0C9E5582E}" type="parTrans" cxnId="{98A619C5-4AD7-4E4F-AE7E-F8496058F660}">
      <dgm:prSet/>
      <dgm:spPr/>
      <dgm:t>
        <a:bodyPr/>
        <a:lstStyle/>
        <a:p>
          <a:endParaRPr lang="de-DE"/>
        </a:p>
      </dgm:t>
    </dgm:pt>
    <dgm:pt modelId="{D78A1D6A-4097-4985-8DFF-5B4899686A92}" type="sibTrans" cxnId="{98A619C5-4AD7-4E4F-AE7E-F8496058F660}">
      <dgm:prSet/>
      <dgm:spPr/>
      <dgm:t>
        <a:bodyPr/>
        <a:lstStyle/>
        <a:p>
          <a:endParaRPr lang="de-DE"/>
        </a:p>
      </dgm:t>
    </dgm:pt>
    <dgm:pt modelId="{5872DC13-6AA9-4AB5-AF01-85B5B0464405}">
      <dgm:prSet phldrT="[Text]"/>
      <dgm:spPr/>
      <dgm:t>
        <a:bodyPr/>
        <a:lstStyle/>
        <a:p>
          <a:r>
            <a:rPr lang="de-DE" dirty="0" smtClean="0"/>
            <a:t>Einberufung einer Betriebsversammlung</a:t>
          </a:r>
          <a:endParaRPr lang="de-DE" dirty="0"/>
        </a:p>
      </dgm:t>
    </dgm:pt>
    <dgm:pt modelId="{D297B373-DF5F-463E-BD06-3A1B763C2E24}" type="parTrans" cxnId="{C7E6D82A-FE03-4505-8334-29A498C1E05A}">
      <dgm:prSet/>
      <dgm:spPr/>
      <dgm:t>
        <a:bodyPr/>
        <a:lstStyle/>
        <a:p>
          <a:endParaRPr lang="de-DE"/>
        </a:p>
      </dgm:t>
    </dgm:pt>
    <dgm:pt modelId="{C52C37D6-7CCA-4A2F-A9FC-6464E3B961B6}" type="sibTrans" cxnId="{C7E6D82A-FE03-4505-8334-29A498C1E05A}">
      <dgm:prSet/>
      <dgm:spPr/>
      <dgm:t>
        <a:bodyPr/>
        <a:lstStyle/>
        <a:p>
          <a:endParaRPr lang="de-DE"/>
        </a:p>
      </dgm:t>
    </dgm:pt>
    <dgm:pt modelId="{C6C270AC-6B83-4389-B498-DDDF3661EDD6}">
      <dgm:prSet phldrT="[Text]"/>
      <dgm:spPr/>
      <dgm:t>
        <a:bodyPr/>
        <a:lstStyle/>
        <a:p>
          <a:r>
            <a:rPr lang="de-DE" dirty="0" smtClean="0"/>
            <a:t>Diskussion und Abstimmung über Streikaufnahme</a:t>
          </a:r>
          <a:endParaRPr lang="de-DE" dirty="0"/>
        </a:p>
      </dgm:t>
    </dgm:pt>
    <dgm:pt modelId="{E789A15C-D30B-4FD6-BCF9-C14843536E97}" type="parTrans" cxnId="{2A2360CA-03E7-40F0-AEA0-1F2DB2A4120C}">
      <dgm:prSet/>
      <dgm:spPr/>
      <dgm:t>
        <a:bodyPr/>
        <a:lstStyle/>
        <a:p>
          <a:endParaRPr lang="de-DE"/>
        </a:p>
      </dgm:t>
    </dgm:pt>
    <dgm:pt modelId="{6F57BEF8-7F0E-4604-94DB-D59716987356}" type="sibTrans" cxnId="{2A2360CA-03E7-40F0-AEA0-1F2DB2A4120C}">
      <dgm:prSet/>
      <dgm:spPr/>
      <dgm:t>
        <a:bodyPr/>
        <a:lstStyle/>
        <a:p>
          <a:endParaRPr lang="de-DE"/>
        </a:p>
      </dgm:t>
    </dgm:pt>
    <dgm:pt modelId="{57377D25-9A86-41A2-8CDD-7021463E6791}">
      <dgm:prSet phldrT="[Text]"/>
      <dgm:spPr/>
      <dgm:t>
        <a:bodyPr/>
        <a:lstStyle/>
        <a:p>
          <a:r>
            <a:rPr lang="de-DE" dirty="0" smtClean="0"/>
            <a:t>Wahl des Streikkomitees</a:t>
          </a:r>
        </a:p>
        <a:p>
          <a:r>
            <a:rPr lang="de-DE" dirty="0" smtClean="0"/>
            <a:t>(v.a. einfache </a:t>
          </a:r>
          <a:r>
            <a:rPr lang="de-DE" dirty="0" err="1" smtClean="0"/>
            <a:t>ArbeiterInnen</a:t>
          </a:r>
          <a:r>
            <a:rPr lang="de-DE" dirty="0" smtClean="0"/>
            <a:t>)</a:t>
          </a:r>
          <a:endParaRPr lang="de-DE" dirty="0"/>
        </a:p>
      </dgm:t>
    </dgm:pt>
    <dgm:pt modelId="{29529B78-8F5F-4569-B643-585003BABDE6}" type="parTrans" cxnId="{495F7497-3C73-4FBF-86E4-40CC7648D7DD}">
      <dgm:prSet/>
      <dgm:spPr/>
      <dgm:t>
        <a:bodyPr/>
        <a:lstStyle/>
        <a:p>
          <a:endParaRPr lang="de-DE"/>
        </a:p>
      </dgm:t>
    </dgm:pt>
    <dgm:pt modelId="{D78371C9-3DD1-423C-A26B-751596020400}" type="sibTrans" cxnId="{495F7497-3C73-4FBF-86E4-40CC7648D7DD}">
      <dgm:prSet/>
      <dgm:spPr/>
      <dgm:t>
        <a:bodyPr/>
        <a:lstStyle/>
        <a:p>
          <a:endParaRPr lang="de-DE"/>
        </a:p>
      </dgm:t>
    </dgm:pt>
    <dgm:pt modelId="{2B206FB1-D06E-4019-B08D-24456A6049E3}">
      <dgm:prSet phldrT="[Text]"/>
      <dgm:spPr/>
      <dgm:t>
        <a:bodyPr/>
        <a:lstStyle/>
        <a:p>
          <a:r>
            <a:rPr lang="de-DE" dirty="0" smtClean="0"/>
            <a:t>Organisierung des Streiks durch das Streikkomitee</a:t>
          </a:r>
          <a:endParaRPr lang="de-DE" dirty="0"/>
        </a:p>
      </dgm:t>
    </dgm:pt>
    <dgm:pt modelId="{DC317B42-8E7B-4F13-8414-E465B0DA50CF}" type="parTrans" cxnId="{54E7A432-DA86-4F9C-8345-5FBE3CE30C5F}">
      <dgm:prSet/>
      <dgm:spPr/>
      <dgm:t>
        <a:bodyPr/>
        <a:lstStyle/>
        <a:p>
          <a:endParaRPr lang="de-DE"/>
        </a:p>
      </dgm:t>
    </dgm:pt>
    <dgm:pt modelId="{078C2811-A36A-4791-9A27-A37559C0BD74}" type="sibTrans" cxnId="{54E7A432-DA86-4F9C-8345-5FBE3CE30C5F}">
      <dgm:prSet/>
      <dgm:spPr/>
      <dgm:t>
        <a:bodyPr/>
        <a:lstStyle/>
        <a:p>
          <a:endParaRPr lang="de-DE"/>
        </a:p>
      </dgm:t>
    </dgm:pt>
    <dgm:pt modelId="{FE01373D-E0F5-4B4B-9840-51D35F3CB0F6}">
      <dgm:prSet/>
      <dgm:spPr/>
      <dgm:t>
        <a:bodyPr/>
        <a:lstStyle/>
        <a:p>
          <a:r>
            <a:rPr lang="de-DE" dirty="0" smtClean="0"/>
            <a:t>Streikprogramm, Infos, Streikposten</a:t>
          </a:r>
          <a:endParaRPr lang="de-DE" dirty="0"/>
        </a:p>
      </dgm:t>
    </dgm:pt>
    <dgm:pt modelId="{6E8F6F98-B6C0-4979-89F2-6D8707650ECE}" type="parTrans" cxnId="{7B86DEA2-84BC-4C18-917D-4E467FA6DCF5}">
      <dgm:prSet/>
      <dgm:spPr/>
      <dgm:t>
        <a:bodyPr/>
        <a:lstStyle/>
        <a:p>
          <a:endParaRPr lang="de-DE"/>
        </a:p>
      </dgm:t>
    </dgm:pt>
    <dgm:pt modelId="{C6D7ABB8-192E-4161-A447-BAD5795D8BB1}" type="sibTrans" cxnId="{7B86DEA2-84BC-4C18-917D-4E467FA6DCF5}">
      <dgm:prSet/>
      <dgm:spPr/>
      <dgm:t>
        <a:bodyPr/>
        <a:lstStyle/>
        <a:p>
          <a:endParaRPr lang="de-DE"/>
        </a:p>
      </dgm:t>
    </dgm:pt>
    <dgm:pt modelId="{B8F41F54-210D-4BC8-B473-41B8EE41146E}">
      <dgm:prSet custT="1"/>
      <dgm:spPr/>
      <dgm:t>
        <a:bodyPr/>
        <a:lstStyle/>
        <a:p>
          <a:r>
            <a:rPr lang="de-DE" sz="2000" dirty="0" smtClean="0"/>
            <a:t>STREIK</a:t>
          </a:r>
          <a:endParaRPr lang="de-DE" sz="2000" dirty="0"/>
        </a:p>
      </dgm:t>
    </dgm:pt>
    <dgm:pt modelId="{B8963F3D-1087-4B0C-9774-5803CB839486}" type="parTrans" cxnId="{D82DE160-491D-46E1-8FF9-157B3A6D0D67}">
      <dgm:prSet/>
      <dgm:spPr/>
      <dgm:t>
        <a:bodyPr/>
        <a:lstStyle/>
        <a:p>
          <a:endParaRPr lang="de-DE"/>
        </a:p>
      </dgm:t>
    </dgm:pt>
    <dgm:pt modelId="{4848508B-D906-467E-AAE2-3F2977297730}" type="sibTrans" cxnId="{D82DE160-491D-46E1-8FF9-157B3A6D0D67}">
      <dgm:prSet/>
      <dgm:spPr/>
      <dgm:t>
        <a:bodyPr/>
        <a:lstStyle/>
        <a:p>
          <a:endParaRPr lang="de-DE"/>
        </a:p>
      </dgm:t>
    </dgm:pt>
    <dgm:pt modelId="{09E8BC3E-F06E-4BF4-A02C-48235E055C89}">
      <dgm:prSet/>
      <dgm:spPr/>
      <dgm:t>
        <a:bodyPr/>
        <a:lstStyle/>
        <a:p>
          <a:r>
            <a:rPr lang="de-DE" dirty="0" smtClean="0"/>
            <a:t>Abstimmung über Fortführung oder  Streikabbruch</a:t>
          </a:r>
          <a:endParaRPr lang="de-DE" dirty="0"/>
        </a:p>
      </dgm:t>
    </dgm:pt>
    <dgm:pt modelId="{8168B0C6-9FF1-4D45-B12A-174390DFF7CD}" type="parTrans" cxnId="{8D35C550-047C-49F2-AF4B-77EDC8BBC0DA}">
      <dgm:prSet/>
      <dgm:spPr/>
      <dgm:t>
        <a:bodyPr/>
        <a:lstStyle/>
        <a:p>
          <a:endParaRPr lang="de-DE"/>
        </a:p>
      </dgm:t>
    </dgm:pt>
    <dgm:pt modelId="{AD893D2E-3376-45C9-9017-85AB6D1405F6}" type="sibTrans" cxnId="{8D35C550-047C-49F2-AF4B-77EDC8BBC0DA}">
      <dgm:prSet/>
      <dgm:spPr/>
      <dgm:t>
        <a:bodyPr/>
        <a:lstStyle/>
        <a:p>
          <a:endParaRPr lang="de-DE"/>
        </a:p>
      </dgm:t>
    </dgm:pt>
    <dgm:pt modelId="{CA4BA242-5520-42B2-B825-A704DD384AF5}">
      <dgm:prSet/>
      <dgm:spPr/>
      <dgm:t>
        <a:bodyPr/>
        <a:lstStyle/>
        <a:p>
          <a:r>
            <a:rPr lang="de-DE" dirty="0" smtClean="0"/>
            <a:t>Ansuchen um Streikunterstützung vom ÖGB</a:t>
          </a:r>
          <a:endParaRPr lang="de-DE" dirty="0"/>
        </a:p>
      </dgm:t>
    </dgm:pt>
    <dgm:pt modelId="{F427C4FB-2CA8-45C1-A2DA-1723298F70A6}" type="parTrans" cxnId="{0086BC76-AB5D-4234-B89C-2F756C73AA88}">
      <dgm:prSet/>
      <dgm:spPr/>
      <dgm:t>
        <a:bodyPr/>
        <a:lstStyle/>
        <a:p>
          <a:endParaRPr lang="de-DE"/>
        </a:p>
      </dgm:t>
    </dgm:pt>
    <dgm:pt modelId="{8413CE64-39B9-4229-8DE9-B13510CAAD40}" type="sibTrans" cxnId="{0086BC76-AB5D-4234-B89C-2F756C73AA88}">
      <dgm:prSet/>
      <dgm:spPr/>
      <dgm:t>
        <a:bodyPr/>
        <a:lstStyle/>
        <a:p>
          <a:endParaRPr lang="de-DE"/>
        </a:p>
      </dgm:t>
    </dgm:pt>
    <dgm:pt modelId="{1D03FF11-D4D3-4739-B879-DE7D6EE1297C}">
      <dgm:prSet/>
      <dgm:spPr/>
      <dgm:t>
        <a:bodyPr/>
        <a:lstStyle/>
        <a:p>
          <a:r>
            <a:rPr lang="de-DE" dirty="0" smtClean="0"/>
            <a:t>Aktionen, Kundgebungen, … </a:t>
          </a:r>
          <a:endParaRPr lang="de-DE" dirty="0"/>
        </a:p>
      </dgm:t>
    </dgm:pt>
    <dgm:pt modelId="{5CA4472C-9ED5-4131-8634-34CCC85DD5B3}" type="parTrans" cxnId="{20081461-7B31-488A-B1EE-EB9DD726F8FC}">
      <dgm:prSet/>
      <dgm:spPr/>
      <dgm:t>
        <a:bodyPr/>
        <a:lstStyle/>
        <a:p>
          <a:endParaRPr lang="de-DE"/>
        </a:p>
      </dgm:t>
    </dgm:pt>
    <dgm:pt modelId="{EFA246D9-E997-4ED1-A85D-6E251A48B4FD}" type="sibTrans" cxnId="{20081461-7B31-488A-B1EE-EB9DD726F8FC}">
      <dgm:prSet/>
      <dgm:spPr/>
      <dgm:t>
        <a:bodyPr/>
        <a:lstStyle/>
        <a:p>
          <a:endParaRPr lang="de-DE"/>
        </a:p>
      </dgm:t>
    </dgm:pt>
    <dgm:pt modelId="{27428734-E8EB-45BE-9F0E-10CA721C4FA0}">
      <dgm:prSet/>
      <dgm:spPr/>
      <dgm:t>
        <a:bodyPr/>
        <a:lstStyle/>
        <a:p>
          <a:r>
            <a:rPr lang="de-DE" dirty="0" smtClean="0"/>
            <a:t>Festlegung der Streikziele</a:t>
          </a:r>
          <a:endParaRPr lang="de-DE" dirty="0"/>
        </a:p>
      </dgm:t>
    </dgm:pt>
    <dgm:pt modelId="{649D04D0-E173-4B26-8E73-8B17FF94E070}" type="parTrans" cxnId="{86CAB3DC-D6C1-49EF-9B58-E34DE35E6F16}">
      <dgm:prSet/>
      <dgm:spPr/>
      <dgm:t>
        <a:bodyPr/>
        <a:lstStyle/>
        <a:p>
          <a:endParaRPr lang="de-DE"/>
        </a:p>
      </dgm:t>
    </dgm:pt>
    <dgm:pt modelId="{CF49EC1F-69CB-4E09-912A-7E656D6F8765}" type="sibTrans" cxnId="{86CAB3DC-D6C1-49EF-9B58-E34DE35E6F16}">
      <dgm:prSet/>
      <dgm:spPr/>
      <dgm:t>
        <a:bodyPr/>
        <a:lstStyle/>
        <a:p>
          <a:endParaRPr lang="de-DE"/>
        </a:p>
      </dgm:t>
    </dgm:pt>
    <dgm:pt modelId="{771F2A81-616B-4627-A93B-D3849101DE92}">
      <dgm:prSet/>
      <dgm:spPr/>
      <dgm:t>
        <a:bodyPr/>
        <a:lstStyle/>
        <a:p>
          <a:r>
            <a:rPr lang="de-DE" dirty="0" smtClean="0"/>
            <a:t>Ansuchen um Streikfondsfreigabe beim ÖGB</a:t>
          </a:r>
          <a:endParaRPr lang="de-DE" dirty="0"/>
        </a:p>
      </dgm:t>
    </dgm:pt>
    <dgm:pt modelId="{DE8ED26E-86D7-4951-BAA3-89C4E13ED9E1}" type="parTrans" cxnId="{A5A70D78-2C53-4422-964C-63B4CC77038D}">
      <dgm:prSet/>
      <dgm:spPr/>
      <dgm:t>
        <a:bodyPr/>
        <a:lstStyle/>
        <a:p>
          <a:endParaRPr lang="de-DE"/>
        </a:p>
      </dgm:t>
    </dgm:pt>
    <dgm:pt modelId="{8990EF2C-709B-46B6-8327-2CF8E9095779}" type="sibTrans" cxnId="{A5A70D78-2C53-4422-964C-63B4CC77038D}">
      <dgm:prSet/>
      <dgm:spPr/>
      <dgm:t>
        <a:bodyPr/>
        <a:lstStyle/>
        <a:p>
          <a:endParaRPr lang="de-DE"/>
        </a:p>
      </dgm:t>
    </dgm:pt>
    <dgm:pt modelId="{FE999690-35C8-404E-9EC4-ABA52B205E2F}" type="pres">
      <dgm:prSet presAssocID="{B14BE71C-B3D3-40E0-9FD2-559D01ACEC7C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de-DE"/>
        </a:p>
      </dgm:t>
    </dgm:pt>
    <dgm:pt modelId="{F9A9FD6D-0956-4B19-9E77-A3CC989BD562}" type="pres">
      <dgm:prSet presAssocID="{BD297886-E780-4906-979C-E269928A5713}" presName="node" presStyleLbl="node1" presStyleIdx="0" presStyleCnt="12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E0B0F8D7-5C2F-40D8-8DD2-24CC37E19B30}" type="pres">
      <dgm:prSet presAssocID="{D78A1D6A-4097-4985-8DFF-5B4899686A92}" presName="sibTrans" presStyleLbl="sibTrans2D1" presStyleIdx="0" presStyleCnt="11"/>
      <dgm:spPr/>
      <dgm:t>
        <a:bodyPr/>
        <a:lstStyle/>
        <a:p>
          <a:endParaRPr lang="de-DE"/>
        </a:p>
      </dgm:t>
    </dgm:pt>
    <dgm:pt modelId="{CE0FA1B9-64DC-49D3-8C74-CD26404A2371}" type="pres">
      <dgm:prSet presAssocID="{D78A1D6A-4097-4985-8DFF-5B4899686A92}" presName="connectorText" presStyleLbl="sibTrans2D1" presStyleIdx="0" presStyleCnt="11"/>
      <dgm:spPr/>
      <dgm:t>
        <a:bodyPr/>
        <a:lstStyle/>
        <a:p>
          <a:endParaRPr lang="de-DE"/>
        </a:p>
      </dgm:t>
    </dgm:pt>
    <dgm:pt modelId="{41DEC8B5-9741-47E0-99BC-A054EA742E8C}" type="pres">
      <dgm:prSet presAssocID="{5872DC13-6AA9-4AB5-AF01-85B5B0464405}" presName="node" presStyleLbl="node1" presStyleIdx="1" presStyleCnt="12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2B8C2296-79C2-4D8B-8120-DF25FCFF331D}" type="pres">
      <dgm:prSet presAssocID="{C52C37D6-7CCA-4A2F-A9FC-6464E3B961B6}" presName="sibTrans" presStyleLbl="sibTrans2D1" presStyleIdx="1" presStyleCnt="11"/>
      <dgm:spPr/>
      <dgm:t>
        <a:bodyPr/>
        <a:lstStyle/>
        <a:p>
          <a:endParaRPr lang="de-DE"/>
        </a:p>
      </dgm:t>
    </dgm:pt>
    <dgm:pt modelId="{173A05B6-3DBF-4473-8B5A-F0A48C50C207}" type="pres">
      <dgm:prSet presAssocID="{C52C37D6-7CCA-4A2F-A9FC-6464E3B961B6}" presName="connectorText" presStyleLbl="sibTrans2D1" presStyleIdx="1" presStyleCnt="11"/>
      <dgm:spPr/>
      <dgm:t>
        <a:bodyPr/>
        <a:lstStyle/>
        <a:p>
          <a:endParaRPr lang="de-DE"/>
        </a:p>
      </dgm:t>
    </dgm:pt>
    <dgm:pt modelId="{31A60BA0-8C82-4BD9-B6CA-63C31A3E3B11}" type="pres">
      <dgm:prSet presAssocID="{C6C270AC-6B83-4389-B498-DDDF3661EDD6}" presName="node" presStyleLbl="node1" presStyleIdx="2" presStyleCnt="12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9072FD7C-5631-4136-8B11-2AB756CBE34B}" type="pres">
      <dgm:prSet presAssocID="{6F57BEF8-7F0E-4604-94DB-D59716987356}" presName="sibTrans" presStyleLbl="sibTrans2D1" presStyleIdx="2" presStyleCnt="11"/>
      <dgm:spPr/>
      <dgm:t>
        <a:bodyPr/>
        <a:lstStyle/>
        <a:p>
          <a:endParaRPr lang="de-DE"/>
        </a:p>
      </dgm:t>
    </dgm:pt>
    <dgm:pt modelId="{69E8ECD4-3BF4-4267-A0DE-CF98BF0EF5BD}" type="pres">
      <dgm:prSet presAssocID="{6F57BEF8-7F0E-4604-94DB-D59716987356}" presName="connectorText" presStyleLbl="sibTrans2D1" presStyleIdx="2" presStyleCnt="11"/>
      <dgm:spPr/>
      <dgm:t>
        <a:bodyPr/>
        <a:lstStyle/>
        <a:p>
          <a:endParaRPr lang="de-DE"/>
        </a:p>
      </dgm:t>
    </dgm:pt>
    <dgm:pt modelId="{CB522BA2-09E2-4DA2-A281-05CC035C6CE5}" type="pres">
      <dgm:prSet presAssocID="{27428734-E8EB-45BE-9F0E-10CA721C4FA0}" presName="node" presStyleLbl="node1" presStyleIdx="3" presStyleCnt="12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61E0F1D1-BB58-466A-82FB-8400D5FCD33D}" type="pres">
      <dgm:prSet presAssocID="{CF49EC1F-69CB-4E09-912A-7E656D6F8765}" presName="sibTrans" presStyleLbl="sibTrans2D1" presStyleIdx="3" presStyleCnt="11"/>
      <dgm:spPr/>
      <dgm:t>
        <a:bodyPr/>
        <a:lstStyle/>
        <a:p>
          <a:endParaRPr lang="de-DE"/>
        </a:p>
      </dgm:t>
    </dgm:pt>
    <dgm:pt modelId="{38915333-4014-480D-9177-0FC545381E8D}" type="pres">
      <dgm:prSet presAssocID="{CF49EC1F-69CB-4E09-912A-7E656D6F8765}" presName="connectorText" presStyleLbl="sibTrans2D1" presStyleIdx="3" presStyleCnt="11"/>
      <dgm:spPr/>
      <dgm:t>
        <a:bodyPr/>
        <a:lstStyle/>
        <a:p>
          <a:endParaRPr lang="de-DE"/>
        </a:p>
      </dgm:t>
    </dgm:pt>
    <dgm:pt modelId="{F02CC77C-09A1-4DE3-898E-23741CEF824A}" type="pres">
      <dgm:prSet presAssocID="{771F2A81-616B-4627-A93B-D3849101DE92}" presName="node" presStyleLbl="node1" presStyleIdx="4" presStyleCnt="12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9AABE624-7473-42C9-8AC9-EBCFC31D3C11}" type="pres">
      <dgm:prSet presAssocID="{8990EF2C-709B-46B6-8327-2CF8E9095779}" presName="sibTrans" presStyleLbl="sibTrans2D1" presStyleIdx="4" presStyleCnt="11"/>
      <dgm:spPr/>
      <dgm:t>
        <a:bodyPr/>
        <a:lstStyle/>
        <a:p>
          <a:endParaRPr lang="de-DE"/>
        </a:p>
      </dgm:t>
    </dgm:pt>
    <dgm:pt modelId="{9E43B858-081E-4610-91F1-5691BC4E5AAF}" type="pres">
      <dgm:prSet presAssocID="{8990EF2C-709B-46B6-8327-2CF8E9095779}" presName="connectorText" presStyleLbl="sibTrans2D1" presStyleIdx="4" presStyleCnt="11"/>
      <dgm:spPr/>
      <dgm:t>
        <a:bodyPr/>
        <a:lstStyle/>
        <a:p>
          <a:endParaRPr lang="de-DE"/>
        </a:p>
      </dgm:t>
    </dgm:pt>
    <dgm:pt modelId="{A19455CB-E7EA-45BB-96E7-A9F84780AFA8}" type="pres">
      <dgm:prSet presAssocID="{57377D25-9A86-41A2-8CDD-7021463E6791}" presName="node" presStyleLbl="node1" presStyleIdx="5" presStyleCnt="12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3D421DE2-3E5F-4E45-BAE1-1DD1D639B0DA}" type="pres">
      <dgm:prSet presAssocID="{D78371C9-3DD1-423C-A26B-751596020400}" presName="sibTrans" presStyleLbl="sibTrans2D1" presStyleIdx="5" presStyleCnt="11"/>
      <dgm:spPr/>
      <dgm:t>
        <a:bodyPr/>
        <a:lstStyle/>
        <a:p>
          <a:endParaRPr lang="de-DE"/>
        </a:p>
      </dgm:t>
    </dgm:pt>
    <dgm:pt modelId="{646E7F6D-7FD8-4638-8785-89B21E1F6C51}" type="pres">
      <dgm:prSet presAssocID="{D78371C9-3DD1-423C-A26B-751596020400}" presName="connectorText" presStyleLbl="sibTrans2D1" presStyleIdx="5" presStyleCnt="11"/>
      <dgm:spPr/>
      <dgm:t>
        <a:bodyPr/>
        <a:lstStyle/>
        <a:p>
          <a:endParaRPr lang="de-DE"/>
        </a:p>
      </dgm:t>
    </dgm:pt>
    <dgm:pt modelId="{A7F0F85B-84C4-43F8-A58F-FA044E723A0D}" type="pres">
      <dgm:prSet presAssocID="{2B206FB1-D06E-4019-B08D-24456A6049E3}" presName="node" presStyleLbl="node1" presStyleIdx="6" presStyleCnt="12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528A666E-10DB-4F80-8D06-267B6E42FF60}" type="pres">
      <dgm:prSet presAssocID="{078C2811-A36A-4791-9A27-A37559C0BD74}" presName="sibTrans" presStyleLbl="sibTrans2D1" presStyleIdx="6" presStyleCnt="11"/>
      <dgm:spPr/>
      <dgm:t>
        <a:bodyPr/>
        <a:lstStyle/>
        <a:p>
          <a:endParaRPr lang="de-DE"/>
        </a:p>
      </dgm:t>
    </dgm:pt>
    <dgm:pt modelId="{9FA04C6F-80F5-4486-86EB-06B4DA445A52}" type="pres">
      <dgm:prSet presAssocID="{078C2811-A36A-4791-9A27-A37559C0BD74}" presName="connectorText" presStyleLbl="sibTrans2D1" presStyleIdx="6" presStyleCnt="11"/>
      <dgm:spPr/>
      <dgm:t>
        <a:bodyPr/>
        <a:lstStyle/>
        <a:p>
          <a:endParaRPr lang="de-DE"/>
        </a:p>
      </dgm:t>
    </dgm:pt>
    <dgm:pt modelId="{DBCFADE5-8AEC-445E-9198-1BC068CE3818}" type="pres">
      <dgm:prSet presAssocID="{FE01373D-E0F5-4B4B-9840-51D35F3CB0F6}" presName="node" presStyleLbl="node1" presStyleIdx="7" presStyleCnt="12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6BFC2D0F-1FBC-4B1C-8094-7D65519D6F7F}" type="pres">
      <dgm:prSet presAssocID="{C6D7ABB8-192E-4161-A447-BAD5795D8BB1}" presName="sibTrans" presStyleLbl="sibTrans2D1" presStyleIdx="7" presStyleCnt="11"/>
      <dgm:spPr/>
      <dgm:t>
        <a:bodyPr/>
        <a:lstStyle/>
        <a:p>
          <a:endParaRPr lang="de-DE"/>
        </a:p>
      </dgm:t>
    </dgm:pt>
    <dgm:pt modelId="{F466ED74-1C60-4D48-8F13-A39650CADA7C}" type="pres">
      <dgm:prSet presAssocID="{C6D7ABB8-192E-4161-A447-BAD5795D8BB1}" presName="connectorText" presStyleLbl="sibTrans2D1" presStyleIdx="7" presStyleCnt="11"/>
      <dgm:spPr/>
      <dgm:t>
        <a:bodyPr/>
        <a:lstStyle/>
        <a:p>
          <a:endParaRPr lang="de-DE"/>
        </a:p>
      </dgm:t>
    </dgm:pt>
    <dgm:pt modelId="{3A0D8BD8-0AB7-4A4E-9011-2D849C4657D0}" type="pres">
      <dgm:prSet presAssocID="{B8F41F54-210D-4BC8-B473-41B8EE41146E}" presName="node" presStyleLbl="node1" presStyleIdx="8" presStyleCnt="12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69B89D2B-CA70-4E4B-A312-A2E08B4A5AF5}" type="pres">
      <dgm:prSet presAssocID="{4848508B-D906-467E-AAE2-3F2977297730}" presName="sibTrans" presStyleLbl="sibTrans2D1" presStyleIdx="8" presStyleCnt="11"/>
      <dgm:spPr/>
      <dgm:t>
        <a:bodyPr/>
        <a:lstStyle/>
        <a:p>
          <a:endParaRPr lang="de-DE"/>
        </a:p>
      </dgm:t>
    </dgm:pt>
    <dgm:pt modelId="{E34F7927-814E-4303-9C52-A5EB685B3BA9}" type="pres">
      <dgm:prSet presAssocID="{4848508B-D906-467E-AAE2-3F2977297730}" presName="connectorText" presStyleLbl="sibTrans2D1" presStyleIdx="8" presStyleCnt="11"/>
      <dgm:spPr/>
      <dgm:t>
        <a:bodyPr/>
        <a:lstStyle/>
        <a:p>
          <a:endParaRPr lang="de-DE"/>
        </a:p>
      </dgm:t>
    </dgm:pt>
    <dgm:pt modelId="{9489D636-828F-4476-8A12-6AB3315ED4EC}" type="pres">
      <dgm:prSet presAssocID="{1D03FF11-D4D3-4739-B879-DE7D6EE1297C}" presName="node" presStyleLbl="node1" presStyleIdx="9" presStyleCnt="12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A080D481-C419-40FE-B1B8-D318514130BF}" type="pres">
      <dgm:prSet presAssocID="{EFA246D9-E997-4ED1-A85D-6E251A48B4FD}" presName="sibTrans" presStyleLbl="sibTrans2D1" presStyleIdx="9" presStyleCnt="11"/>
      <dgm:spPr/>
      <dgm:t>
        <a:bodyPr/>
        <a:lstStyle/>
        <a:p>
          <a:endParaRPr lang="de-DE"/>
        </a:p>
      </dgm:t>
    </dgm:pt>
    <dgm:pt modelId="{4C0B5E84-A4B5-4F45-900E-E37F053CFA79}" type="pres">
      <dgm:prSet presAssocID="{EFA246D9-E997-4ED1-A85D-6E251A48B4FD}" presName="connectorText" presStyleLbl="sibTrans2D1" presStyleIdx="9" presStyleCnt="11"/>
      <dgm:spPr/>
      <dgm:t>
        <a:bodyPr/>
        <a:lstStyle/>
        <a:p>
          <a:endParaRPr lang="de-DE"/>
        </a:p>
      </dgm:t>
    </dgm:pt>
    <dgm:pt modelId="{D6ACAB29-9E04-4EA2-9149-9A346A92BAFE}" type="pres">
      <dgm:prSet presAssocID="{09E8BC3E-F06E-4BF4-A02C-48235E055C89}" presName="node" presStyleLbl="node1" presStyleIdx="10" presStyleCnt="12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81A5D062-4557-47B3-8781-EE32266738B3}" type="pres">
      <dgm:prSet presAssocID="{AD893D2E-3376-45C9-9017-85AB6D1405F6}" presName="sibTrans" presStyleLbl="sibTrans2D1" presStyleIdx="10" presStyleCnt="11"/>
      <dgm:spPr/>
      <dgm:t>
        <a:bodyPr/>
        <a:lstStyle/>
        <a:p>
          <a:endParaRPr lang="de-DE"/>
        </a:p>
      </dgm:t>
    </dgm:pt>
    <dgm:pt modelId="{0D92AE77-CDD0-4A23-9D6B-687890B9F22D}" type="pres">
      <dgm:prSet presAssocID="{AD893D2E-3376-45C9-9017-85AB6D1405F6}" presName="connectorText" presStyleLbl="sibTrans2D1" presStyleIdx="10" presStyleCnt="11"/>
      <dgm:spPr/>
      <dgm:t>
        <a:bodyPr/>
        <a:lstStyle/>
        <a:p>
          <a:endParaRPr lang="de-DE"/>
        </a:p>
      </dgm:t>
    </dgm:pt>
    <dgm:pt modelId="{8E804369-88C9-482D-9B2A-7AD7B2C014E4}" type="pres">
      <dgm:prSet presAssocID="{CA4BA242-5520-42B2-B825-A704DD384AF5}" presName="node" presStyleLbl="node1" presStyleIdx="11" presStyleCnt="12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0086BC76-AB5D-4234-B89C-2F756C73AA88}" srcId="{B14BE71C-B3D3-40E0-9FD2-559D01ACEC7C}" destId="{CA4BA242-5520-42B2-B825-A704DD384AF5}" srcOrd="11" destOrd="0" parTransId="{F427C4FB-2CA8-45C1-A2DA-1723298F70A6}" sibTransId="{8413CE64-39B9-4229-8DE9-B13510CAAD40}"/>
    <dgm:cxn modelId="{2B326C45-2DD5-444E-A1C5-930BE331BF88}" type="presOf" srcId="{CF49EC1F-69CB-4E09-912A-7E656D6F8765}" destId="{61E0F1D1-BB58-466A-82FB-8400D5FCD33D}" srcOrd="0" destOrd="0" presId="urn:microsoft.com/office/officeart/2005/8/layout/process5"/>
    <dgm:cxn modelId="{4E224812-3EC5-4BF6-A612-F0EEB5A443C4}" type="presOf" srcId="{8990EF2C-709B-46B6-8327-2CF8E9095779}" destId="{9E43B858-081E-4610-91F1-5691BC4E5AAF}" srcOrd="1" destOrd="0" presId="urn:microsoft.com/office/officeart/2005/8/layout/process5"/>
    <dgm:cxn modelId="{688B9D74-C95B-4942-A704-8E9588EB727A}" type="presOf" srcId="{D78A1D6A-4097-4985-8DFF-5B4899686A92}" destId="{CE0FA1B9-64DC-49D3-8C74-CD26404A2371}" srcOrd="1" destOrd="0" presId="urn:microsoft.com/office/officeart/2005/8/layout/process5"/>
    <dgm:cxn modelId="{048CC5D9-27DB-414D-A054-986DACEFAF20}" type="presOf" srcId="{FE01373D-E0F5-4B4B-9840-51D35F3CB0F6}" destId="{DBCFADE5-8AEC-445E-9198-1BC068CE3818}" srcOrd="0" destOrd="0" presId="urn:microsoft.com/office/officeart/2005/8/layout/process5"/>
    <dgm:cxn modelId="{4037B211-0978-48FB-A825-1EB83DD79D78}" type="presOf" srcId="{EFA246D9-E997-4ED1-A85D-6E251A48B4FD}" destId="{A080D481-C419-40FE-B1B8-D318514130BF}" srcOrd="0" destOrd="0" presId="urn:microsoft.com/office/officeart/2005/8/layout/process5"/>
    <dgm:cxn modelId="{495F7497-3C73-4FBF-86E4-40CC7648D7DD}" srcId="{B14BE71C-B3D3-40E0-9FD2-559D01ACEC7C}" destId="{57377D25-9A86-41A2-8CDD-7021463E6791}" srcOrd="5" destOrd="0" parTransId="{29529B78-8F5F-4569-B643-585003BABDE6}" sibTransId="{D78371C9-3DD1-423C-A26B-751596020400}"/>
    <dgm:cxn modelId="{DFBF7EE9-C869-411C-B373-3FA13D80A175}" type="presOf" srcId="{4848508B-D906-467E-AAE2-3F2977297730}" destId="{69B89D2B-CA70-4E4B-A312-A2E08B4A5AF5}" srcOrd="0" destOrd="0" presId="urn:microsoft.com/office/officeart/2005/8/layout/process5"/>
    <dgm:cxn modelId="{DA5C30D6-B9E0-491A-9ACD-1EFD6F6BEFEB}" type="presOf" srcId="{C52C37D6-7CCA-4A2F-A9FC-6464E3B961B6}" destId="{2B8C2296-79C2-4D8B-8120-DF25FCFF331D}" srcOrd="0" destOrd="0" presId="urn:microsoft.com/office/officeart/2005/8/layout/process5"/>
    <dgm:cxn modelId="{A5A70D78-2C53-4422-964C-63B4CC77038D}" srcId="{B14BE71C-B3D3-40E0-9FD2-559D01ACEC7C}" destId="{771F2A81-616B-4627-A93B-D3849101DE92}" srcOrd="4" destOrd="0" parTransId="{DE8ED26E-86D7-4951-BAA3-89C4E13ED9E1}" sibTransId="{8990EF2C-709B-46B6-8327-2CF8E9095779}"/>
    <dgm:cxn modelId="{FEA296F1-7D0F-4246-8B45-7F0C881E04AB}" type="presOf" srcId="{57377D25-9A86-41A2-8CDD-7021463E6791}" destId="{A19455CB-E7EA-45BB-96E7-A9F84780AFA8}" srcOrd="0" destOrd="0" presId="urn:microsoft.com/office/officeart/2005/8/layout/process5"/>
    <dgm:cxn modelId="{A2D6D072-9A2E-4DFC-AB11-4C9FA6B21328}" type="presOf" srcId="{5872DC13-6AA9-4AB5-AF01-85B5B0464405}" destId="{41DEC8B5-9741-47E0-99BC-A054EA742E8C}" srcOrd="0" destOrd="0" presId="urn:microsoft.com/office/officeart/2005/8/layout/process5"/>
    <dgm:cxn modelId="{6465F0CE-16D5-4609-B2E0-0CD8160545AF}" type="presOf" srcId="{078C2811-A36A-4791-9A27-A37559C0BD74}" destId="{9FA04C6F-80F5-4486-86EB-06B4DA445A52}" srcOrd="1" destOrd="0" presId="urn:microsoft.com/office/officeart/2005/8/layout/process5"/>
    <dgm:cxn modelId="{3E6374ED-A8F3-4063-AD3E-05AF10C41AAF}" type="presOf" srcId="{AD893D2E-3376-45C9-9017-85AB6D1405F6}" destId="{81A5D062-4557-47B3-8781-EE32266738B3}" srcOrd="0" destOrd="0" presId="urn:microsoft.com/office/officeart/2005/8/layout/process5"/>
    <dgm:cxn modelId="{B2CACE0E-0B55-4B1C-8C2E-E1E832035ED7}" type="presOf" srcId="{1D03FF11-D4D3-4739-B879-DE7D6EE1297C}" destId="{9489D636-828F-4476-8A12-6AB3315ED4EC}" srcOrd="0" destOrd="0" presId="urn:microsoft.com/office/officeart/2005/8/layout/process5"/>
    <dgm:cxn modelId="{7B86DEA2-84BC-4C18-917D-4E467FA6DCF5}" srcId="{B14BE71C-B3D3-40E0-9FD2-559D01ACEC7C}" destId="{FE01373D-E0F5-4B4B-9840-51D35F3CB0F6}" srcOrd="7" destOrd="0" parTransId="{6E8F6F98-B6C0-4979-89F2-6D8707650ECE}" sibTransId="{C6D7ABB8-192E-4161-A447-BAD5795D8BB1}"/>
    <dgm:cxn modelId="{B97FCB5E-55BE-4491-A17B-0D8ED6E43D34}" type="presOf" srcId="{771F2A81-616B-4627-A93B-D3849101DE92}" destId="{F02CC77C-09A1-4DE3-898E-23741CEF824A}" srcOrd="0" destOrd="0" presId="urn:microsoft.com/office/officeart/2005/8/layout/process5"/>
    <dgm:cxn modelId="{7216C7B4-67E0-443C-B4EC-F26C9AA10906}" type="presOf" srcId="{CF49EC1F-69CB-4E09-912A-7E656D6F8765}" destId="{38915333-4014-480D-9177-0FC545381E8D}" srcOrd="1" destOrd="0" presId="urn:microsoft.com/office/officeart/2005/8/layout/process5"/>
    <dgm:cxn modelId="{8690A538-3AE7-4562-8E03-D74E9C227172}" type="presOf" srcId="{8990EF2C-709B-46B6-8327-2CF8E9095779}" destId="{9AABE624-7473-42C9-8AC9-EBCFC31D3C11}" srcOrd="0" destOrd="0" presId="urn:microsoft.com/office/officeart/2005/8/layout/process5"/>
    <dgm:cxn modelId="{DAC4B604-269B-468F-9B3C-EAC9A48D308C}" type="presOf" srcId="{BD297886-E780-4906-979C-E269928A5713}" destId="{F9A9FD6D-0956-4B19-9E77-A3CC989BD562}" srcOrd="0" destOrd="0" presId="urn:microsoft.com/office/officeart/2005/8/layout/process5"/>
    <dgm:cxn modelId="{0A233245-0712-4C5C-977A-6957616FA8B4}" type="presOf" srcId="{4848508B-D906-467E-AAE2-3F2977297730}" destId="{E34F7927-814E-4303-9C52-A5EB685B3BA9}" srcOrd="1" destOrd="0" presId="urn:microsoft.com/office/officeart/2005/8/layout/process5"/>
    <dgm:cxn modelId="{1CE0AF2D-2646-4A10-8B17-368A2FA4ADC4}" type="presOf" srcId="{078C2811-A36A-4791-9A27-A37559C0BD74}" destId="{528A666E-10DB-4F80-8D06-267B6E42FF60}" srcOrd="0" destOrd="0" presId="urn:microsoft.com/office/officeart/2005/8/layout/process5"/>
    <dgm:cxn modelId="{98555C3E-F5D3-4290-B4AC-5809271C5856}" type="presOf" srcId="{C6D7ABB8-192E-4161-A447-BAD5795D8BB1}" destId="{F466ED74-1C60-4D48-8F13-A39650CADA7C}" srcOrd="1" destOrd="0" presId="urn:microsoft.com/office/officeart/2005/8/layout/process5"/>
    <dgm:cxn modelId="{CF828999-90CC-4DBF-926D-0096FBAD8CD0}" type="presOf" srcId="{09E8BC3E-F06E-4BF4-A02C-48235E055C89}" destId="{D6ACAB29-9E04-4EA2-9149-9A346A92BAFE}" srcOrd="0" destOrd="0" presId="urn:microsoft.com/office/officeart/2005/8/layout/process5"/>
    <dgm:cxn modelId="{AB439A16-D72D-4824-BD13-A46E8A10A7DD}" type="presOf" srcId="{6F57BEF8-7F0E-4604-94DB-D59716987356}" destId="{69E8ECD4-3BF4-4267-A0DE-CF98BF0EF5BD}" srcOrd="1" destOrd="0" presId="urn:microsoft.com/office/officeart/2005/8/layout/process5"/>
    <dgm:cxn modelId="{A6F3211A-65C5-44D7-949E-0C7FB617A73B}" type="presOf" srcId="{2B206FB1-D06E-4019-B08D-24456A6049E3}" destId="{A7F0F85B-84C4-43F8-A58F-FA044E723A0D}" srcOrd="0" destOrd="0" presId="urn:microsoft.com/office/officeart/2005/8/layout/process5"/>
    <dgm:cxn modelId="{79C3F9F6-D175-4D24-97B4-F73E7D7B555F}" type="presOf" srcId="{27428734-E8EB-45BE-9F0E-10CA721C4FA0}" destId="{CB522BA2-09E2-4DA2-A281-05CC035C6CE5}" srcOrd="0" destOrd="0" presId="urn:microsoft.com/office/officeart/2005/8/layout/process5"/>
    <dgm:cxn modelId="{B92CA6D2-85CD-43A4-8BD4-98FA25E21D21}" type="presOf" srcId="{D78A1D6A-4097-4985-8DFF-5B4899686A92}" destId="{E0B0F8D7-5C2F-40D8-8DD2-24CC37E19B30}" srcOrd="0" destOrd="0" presId="urn:microsoft.com/office/officeart/2005/8/layout/process5"/>
    <dgm:cxn modelId="{5D5371B1-F789-41EE-BA09-E3BAF2E94139}" type="presOf" srcId="{CA4BA242-5520-42B2-B825-A704DD384AF5}" destId="{8E804369-88C9-482D-9B2A-7AD7B2C014E4}" srcOrd="0" destOrd="0" presId="urn:microsoft.com/office/officeart/2005/8/layout/process5"/>
    <dgm:cxn modelId="{86CAB3DC-D6C1-49EF-9B58-E34DE35E6F16}" srcId="{B14BE71C-B3D3-40E0-9FD2-559D01ACEC7C}" destId="{27428734-E8EB-45BE-9F0E-10CA721C4FA0}" srcOrd="3" destOrd="0" parTransId="{649D04D0-E173-4B26-8E73-8B17FF94E070}" sibTransId="{CF49EC1F-69CB-4E09-912A-7E656D6F8765}"/>
    <dgm:cxn modelId="{62B04E7A-47E9-4B98-80AA-02CEAB8AE602}" type="presOf" srcId="{C52C37D6-7CCA-4A2F-A9FC-6464E3B961B6}" destId="{173A05B6-3DBF-4473-8B5A-F0A48C50C207}" srcOrd="1" destOrd="0" presId="urn:microsoft.com/office/officeart/2005/8/layout/process5"/>
    <dgm:cxn modelId="{98460A7D-9B7E-409D-9A8D-813B9E512F33}" type="presOf" srcId="{C6D7ABB8-192E-4161-A447-BAD5795D8BB1}" destId="{6BFC2D0F-1FBC-4B1C-8094-7D65519D6F7F}" srcOrd="0" destOrd="0" presId="urn:microsoft.com/office/officeart/2005/8/layout/process5"/>
    <dgm:cxn modelId="{B9C2675A-648D-4319-8FB8-2AC22D27B8AB}" type="presOf" srcId="{AD893D2E-3376-45C9-9017-85AB6D1405F6}" destId="{0D92AE77-CDD0-4A23-9D6B-687890B9F22D}" srcOrd="1" destOrd="0" presId="urn:microsoft.com/office/officeart/2005/8/layout/process5"/>
    <dgm:cxn modelId="{54E7A432-DA86-4F9C-8345-5FBE3CE30C5F}" srcId="{B14BE71C-B3D3-40E0-9FD2-559D01ACEC7C}" destId="{2B206FB1-D06E-4019-B08D-24456A6049E3}" srcOrd="6" destOrd="0" parTransId="{DC317B42-8E7B-4F13-8414-E465B0DA50CF}" sibTransId="{078C2811-A36A-4791-9A27-A37559C0BD74}"/>
    <dgm:cxn modelId="{7DB22808-A261-4C1C-AE47-4F924A419290}" type="presOf" srcId="{D78371C9-3DD1-423C-A26B-751596020400}" destId="{646E7F6D-7FD8-4638-8785-89B21E1F6C51}" srcOrd="1" destOrd="0" presId="urn:microsoft.com/office/officeart/2005/8/layout/process5"/>
    <dgm:cxn modelId="{C7E6D82A-FE03-4505-8334-29A498C1E05A}" srcId="{B14BE71C-B3D3-40E0-9FD2-559D01ACEC7C}" destId="{5872DC13-6AA9-4AB5-AF01-85B5B0464405}" srcOrd="1" destOrd="0" parTransId="{D297B373-DF5F-463E-BD06-3A1B763C2E24}" sibTransId="{C52C37D6-7CCA-4A2F-A9FC-6464E3B961B6}"/>
    <dgm:cxn modelId="{20081461-7B31-488A-B1EE-EB9DD726F8FC}" srcId="{B14BE71C-B3D3-40E0-9FD2-559D01ACEC7C}" destId="{1D03FF11-D4D3-4739-B879-DE7D6EE1297C}" srcOrd="9" destOrd="0" parTransId="{5CA4472C-9ED5-4131-8634-34CCC85DD5B3}" sibTransId="{EFA246D9-E997-4ED1-A85D-6E251A48B4FD}"/>
    <dgm:cxn modelId="{FA2E78A6-AC3E-4E71-A502-01D3D56F76ED}" type="presOf" srcId="{EFA246D9-E997-4ED1-A85D-6E251A48B4FD}" destId="{4C0B5E84-A4B5-4F45-900E-E37F053CFA79}" srcOrd="1" destOrd="0" presId="urn:microsoft.com/office/officeart/2005/8/layout/process5"/>
    <dgm:cxn modelId="{8D35C550-047C-49F2-AF4B-77EDC8BBC0DA}" srcId="{B14BE71C-B3D3-40E0-9FD2-559D01ACEC7C}" destId="{09E8BC3E-F06E-4BF4-A02C-48235E055C89}" srcOrd="10" destOrd="0" parTransId="{8168B0C6-9FF1-4D45-B12A-174390DFF7CD}" sibTransId="{AD893D2E-3376-45C9-9017-85AB6D1405F6}"/>
    <dgm:cxn modelId="{98A619C5-4AD7-4E4F-AE7E-F8496058F660}" srcId="{B14BE71C-B3D3-40E0-9FD2-559D01ACEC7C}" destId="{BD297886-E780-4906-979C-E269928A5713}" srcOrd="0" destOrd="0" parTransId="{4C59FF20-4CE0-4BA5-A2A0-04C0C9E5582E}" sibTransId="{D78A1D6A-4097-4985-8DFF-5B4899686A92}"/>
    <dgm:cxn modelId="{2A2360CA-03E7-40F0-AEA0-1F2DB2A4120C}" srcId="{B14BE71C-B3D3-40E0-9FD2-559D01ACEC7C}" destId="{C6C270AC-6B83-4389-B498-DDDF3661EDD6}" srcOrd="2" destOrd="0" parTransId="{E789A15C-D30B-4FD6-BCF9-C14843536E97}" sibTransId="{6F57BEF8-7F0E-4604-94DB-D59716987356}"/>
    <dgm:cxn modelId="{461A2563-789A-437E-B4D2-2500B06366E9}" type="presOf" srcId="{D78371C9-3DD1-423C-A26B-751596020400}" destId="{3D421DE2-3E5F-4E45-BAE1-1DD1D639B0DA}" srcOrd="0" destOrd="0" presId="urn:microsoft.com/office/officeart/2005/8/layout/process5"/>
    <dgm:cxn modelId="{075E05FE-814F-4FB6-889A-F035514D5329}" type="presOf" srcId="{C6C270AC-6B83-4389-B498-DDDF3661EDD6}" destId="{31A60BA0-8C82-4BD9-B6CA-63C31A3E3B11}" srcOrd="0" destOrd="0" presId="urn:microsoft.com/office/officeart/2005/8/layout/process5"/>
    <dgm:cxn modelId="{D82DE160-491D-46E1-8FF9-157B3A6D0D67}" srcId="{B14BE71C-B3D3-40E0-9FD2-559D01ACEC7C}" destId="{B8F41F54-210D-4BC8-B473-41B8EE41146E}" srcOrd="8" destOrd="0" parTransId="{B8963F3D-1087-4B0C-9774-5803CB839486}" sibTransId="{4848508B-D906-467E-AAE2-3F2977297730}"/>
    <dgm:cxn modelId="{6D3F21A9-49D7-4B58-AD3C-551EC8C401AA}" type="presOf" srcId="{6F57BEF8-7F0E-4604-94DB-D59716987356}" destId="{9072FD7C-5631-4136-8B11-2AB756CBE34B}" srcOrd="0" destOrd="0" presId="urn:microsoft.com/office/officeart/2005/8/layout/process5"/>
    <dgm:cxn modelId="{BA3BE136-B98F-4E87-9A67-26A60DDC1319}" type="presOf" srcId="{B8F41F54-210D-4BC8-B473-41B8EE41146E}" destId="{3A0D8BD8-0AB7-4A4E-9011-2D849C4657D0}" srcOrd="0" destOrd="0" presId="urn:microsoft.com/office/officeart/2005/8/layout/process5"/>
    <dgm:cxn modelId="{DA641D27-E8CD-4A08-9049-BA00CB689E41}" type="presOf" srcId="{B14BE71C-B3D3-40E0-9FD2-559D01ACEC7C}" destId="{FE999690-35C8-404E-9EC4-ABA52B205E2F}" srcOrd="0" destOrd="0" presId="urn:microsoft.com/office/officeart/2005/8/layout/process5"/>
    <dgm:cxn modelId="{CEA1DF1D-4A7E-47B3-A05E-19D3676EE1DE}" type="presParOf" srcId="{FE999690-35C8-404E-9EC4-ABA52B205E2F}" destId="{F9A9FD6D-0956-4B19-9E77-A3CC989BD562}" srcOrd="0" destOrd="0" presId="urn:microsoft.com/office/officeart/2005/8/layout/process5"/>
    <dgm:cxn modelId="{0343B876-4DE9-4339-B5B3-353844C114B4}" type="presParOf" srcId="{FE999690-35C8-404E-9EC4-ABA52B205E2F}" destId="{E0B0F8D7-5C2F-40D8-8DD2-24CC37E19B30}" srcOrd="1" destOrd="0" presId="urn:microsoft.com/office/officeart/2005/8/layout/process5"/>
    <dgm:cxn modelId="{2E355577-BB11-4CC2-8794-33751B32D885}" type="presParOf" srcId="{E0B0F8D7-5C2F-40D8-8DD2-24CC37E19B30}" destId="{CE0FA1B9-64DC-49D3-8C74-CD26404A2371}" srcOrd="0" destOrd="0" presId="urn:microsoft.com/office/officeart/2005/8/layout/process5"/>
    <dgm:cxn modelId="{6F7EBDF2-CD9D-4745-8CC8-96A83AE058DD}" type="presParOf" srcId="{FE999690-35C8-404E-9EC4-ABA52B205E2F}" destId="{41DEC8B5-9741-47E0-99BC-A054EA742E8C}" srcOrd="2" destOrd="0" presId="urn:microsoft.com/office/officeart/2005/8/layout/process5"/>
    <dgm:cxn modelId="{F9754208-186B-42DA-8667-DE7F4ED0489D}" type="presParOf" srcId="{FE999690-35C8-404E-9EC4-ABA52B205E2F}" destId="{2B8C2296-79C2-4D8B-8120-DF25FCFF331D}" srcOrd="3" destOrd="0" presId="urn:microsoft.com/office/officeart/2005/8/layout/process5"/>
    <dgm:cxn modelId="{FB78354B-FB14-438C-92AE-1140B9E58841}" type="presParOf" srcId="{2B8C2296-79C2-4D8B-8120-DF25FCFF331D}" destId="{173A05B6-3DBF-4473-8B5A-F0A48C50C207}" srcOrd="0" destOrd="0" presId="urn:microsoft.com/office/officeart/2005/8/layout/process5"/>
    <dgm:cxn modelId="{C4FC458E-08F9-4F16-9BFD-400BF3123587}" type="presParOf" srcId="{FE999690-35C8-404E-9EC4-ABA52B205E2F}" destId="{31A60BA0-8C82-4BD9-B6CA-63C31A3E3B11}" srcOrd="4" destOrd="0" presId="urn:microsoft.com/office/officeart/2005/8/layout/process5"/>
    <dgm:cxn modelId="{6622BFFC-FCE0-4D13-98CA-EED6BE631F53}" type="presParOf" srcId="{FE999690-35C8-404E-9EC4-ABA52B205E2F}" destId="{9072FD7C-5631-4136-8B11-2AB756CBE34B}" srcOrd="5" destOrd="0" presId="urn:microsoft.com/office/officeart/2005/8/layout/process5"/>
    <dgm:cxn modelId="{035E40FC-B1F6-44E1-802C-EA5C053DF20C}" type="presParOf" srcId="{9072FD7C-5631-4136-8B11-2AB756CBE34B}" destId="{69E8ECD4-3BF4-4267-A0DE-CF98BF0EF5BD}" srcOrd="0" destOrd="0" presId="urn:microsoft.com/office/officeart/2005/8/layout/process5"/>
    <dgm:cxn modelId="{ECFB36D5-46B0-48A5-A545-086A3831E064}" type="presParOf" srcId="{FE999690-35C8-404E-9EC4-ABA52B205E2F}" destId="{CB522BA2-09E2-4DA2-A281-05CC035C6CE5}" srcOrd="6" destOrd="0" presId="urn:microsoft.com/office/officeart/2005/8/layout/process5"/>
    <dgm:cxn modelId="{8992FA3E-5616-41CF-A8B1-E66F7BD105D4}" type="presParOf" srcId="{FE999690-35C8-404E-9EC4-ABA52B205E2F}" destId="{61E0F1D1-BB58-466A-82FB-8400D5FCD33D}" srcOrd="7" destOrd="0" presId="urn:microsoft.com/office/officeart/2005/8/layout/process5"/>
    <dgm:cxn modelId="{41D036A1-B3CF-4387-8256-D04D5EF1FBA7}" type="presParOf" srcId="{61E0F1D1-BB58-466A-82FB-8400D5FCD33D}" destId="{38915333-4014-480D-9177-0FC545381E8D}" srcOrd="0" destOrd="0" presId="urn:microsoft.com/office/officeart/2005/8/layout/process5"/>
    <dgm:cxn modelId="{B112CA65-303B-4AFD-81DE-0A9A7DB02F45}" type="presParOf" srcId="{FE999690-35C8-404E-9EC4-ABA52B205E2F}" destId="{F02CC77C-09A1-4DE3-898E-23741CEF824A}" srcOrd="8" destOrd="0" presId="urn:microsoft.com/office/officeart/2005/8/layout/process5"/>
    <dgm:cxn modelId="{87E9511D-272D-414E-A562-A03C03E043FF}" type="presParOf" srcId="{FE999690-35C8-404E-9EC4-ABA52B205E2F}" destId="{9AABE624-7473-42C9-8AC9-EBCFC31D3C11}" srcOrd="9" destOrd="0" presId="urn:microsoft.com/office/officeart/2005/8/layout/process5"/>
    <dgm:cxn modelId="{CECD1B33-5063-49D1-8569-B86B4686D108}" type="presParOf" srcId="{9AABE624-7473-42C9-8AC9-EBCFC31D3C11}" destId="{9E43B858-081E-4610-91F1-5691BC4E5AAF}" srcOrd="0" destOrd="0" presId="urn:microsoft.com/office/officeart/2005/8/layout/process5"/>
    <dgm:cxn modelId="{E36A362C-1C87-4E9F-96D7-729A01526043}" type="presParOf" srcId="{FE999690-35C8-404E-9EC4-ABA52B205E2F}" destId="{A19455CB-E7EA-45BB-96E7-A9F84780AFA8}" srcOrd="10" destOrd="0" presId="urn:microsoft.com/office/officeart/2005/8/layout/process5"/>
    <dgm:cxn modelId="{DE5BE47E-F404-4C0F-9B39-2FB476A91410}" type="presParOf" srcId="{FE999690-35C8-404E-9EC4-ABA52B205E2F}" destId="{3D421DE2-3E5F-4E45-BAE1-1DD1D639B0DA}" srcOrd="11" destOrd="0" presId="urn:microsoft.com/office/officeart/2005/8/layout/process5"/>
    <dgm:cxn modelId="{7DD5D749-9063-4CB3-9514-DB6E2E04491A}" type="presParOf" srcId="{3D421DE2-3E5F-4E45-BAE1-1DD1D639B0DA}" destId="{646E7F6D-7FD8-4638-8785-89B21E1F6C51}" srcOrd="0" destOrd="0" presId="urn:microsoft.com/office/officeart/2005/8/layout/process5"/>
    <dgm:cxn modelId="{8C631D90-4EA3-4831-BAA5-68CD0ABE8BDC}" type="presParOf" srcId="{FE999690-35C8-404E-9EC4-ABA52B205E2F}" destId="{A7F0F85B-84C4-43F8-A58F-FA044E723A0D}" srcOrd="12" destOrd="0" presId="urn:microsoft.com/office/officeart/2005/8/layout/process5"/>
    <dgm:cxn modelId="{C1CCDA61-EC40-469C-A877-52F44933254D}" type="presParOf" srcId="{FE999690-35C8-404E-9EC4-ABA52B205E2F}" destId="{528A666E-10DB-4F80-8D06-267B6E42FF60}" srcOrd="13" destOrd="0" presId="urn:microsoft.com/office/officeart/2005/8/layout/process5"/>
    <dgm:cxn modelId="{36971BDA-4627-4436-8E5E-710AE2CB62B8}" type="presParOf" srcId="{528A666E-10DB-4F80-8D06-267B6E42FF60}" destId="{9FA04C6F-80F5-4486-86EB-06B4DA445A52}" srcOrd="0" destOrd="0" presId="urn:microsoft.com/office/officeart/2005/8/layout/process5"/>
    <dgm:cxn modelId="{F488B7DD-26FC-4739-8225-9F5C98AA4563}" type="presParOf" srcId="{FE999690-35C8-404E-9EC4-ABA52B205E2F}" destId="{DBCFADE5-8AEC-445E-9198-1BC068CE3818}" srcOrd="14" destOrd="0" presId="urn:microsoft.com/office/officeart/2005/8/layout/process5"/>
    <dgm:cxn modelId="{818A5E8B-09D4-4D81-A393-0395B42B6266}" type="presParOf" srcId="{FE999690-35C8-404E-9EC4-ABA52B205E2F}" destId="{6BFC2D0F-1FBC-4B1C-8094-7D65519D6F7F}" srcOrd="15" destOrd="0" presId="urn:microsoft.com/office/officeart/2005/8/layout/process5"/>
    <dgm:cxn modelId="{F355FB97-F354-4617-ADE8-DE21C0FBC03E}" type="presParOf" srcId="{6BFC2D0F-1FBC-4B1C-8094-7D65519D6F7F}" destId="{F466ED74-1C60-4D48-8F13-A39650CADA7C}" srcOrd="0" destOrd="0" presId="urn:microsoft.com/office/officeart/2005/8/layout/process5"/>
    <dgm:cxn modelId="{16903467-462D-410C-8CBE-F063503241BC}" type="presParOf" srcId="{FE999690-35C8-404E-9EC4-ABA52B205E2F}" destId="{3A0D8BD8-0AB7-4A4E-9011-2D849C4657D0}" srcOrd="16" destOrd="0" presId="urn:microsoft.com/office/officeart/2005/8/layout/process5"/>
    <dgm:cxn modelId="{0A70FBA5-10D9-4CF5-B46B-2D8A4DBF5B19}" type="presParOf" srcId="{FE999690-35C8-404E-9EC4-ABA52B205E2F}" destId="{69B89D2B-CA70-4E4B-A312-A2E08B4A5AF5}" srcOrd="17" destOrd="0" presId="urn:microsoft.com/office/officeart/2005/8/layout/process5"/>
    <dgm:cxn modelId="{221C1DF8-623F-4893-A650-7DC3D0671D22}" type="presParOf" srcId="{69B89D2B-CA70-4E4B-A312-A2E08B4A5AF5}" destId="{E34F7927-814E-4303-9C52-A5EB685B3BA9}" srcOrd="0" destOrd="0" presId="urn:microsoft.com/office/officeart/2005/8/layout/process5"/>
    <dgm:cxn modelId="{49CD5810-B1C9-4471-BD9E-E7F4C1821863}" type="presParOf" srcId="{FE999690-35C8-404E-9EC4-ABA52B205E2F}" destId="{9489D636-828F-4476-8A12-6AB3315ED4EC}" srcOrd="18" destOrd="0" presId="urn:microsoft.com/office/officeart/2005/8/layout/process5"/>
    <dgm:cxn modelId="{0920FD20-2FA2-453A-A997-6A5A1BD59399}" type="presParOf" srcId="{FE999690-35C8-404E-9EC4-ABA52B205E2F}" destId="{A080D481-C419-40FE-B1B8-D318514130BF}" srcOrd="19" destOrd="0" presId="urn:microsoft.com/office/officeart/2005/8/layout/process5"/>
    <dgm:cxn modelId="{1C8C6AD0-9D41-4ACB-89D1-ABBBCF517103}" type="presParOf" srcId="{A080D481-C419-40FE-B1B8-D318514130BF}" destId="{4C0B5E84-A4B5-4F45-900E-E37F053CFA79}" srcOrd="0" destOrd="0" presId="urn:microsoft.com/office/officeart/2005/8/layout/process5"/>
    <dgm:cxn modelId="{AE956BAC-76C8-4FB3-B3BE-66F3BD0299A2}" type="presParOf" srcId="{FE999690-35C8-404E-9EC4-ABA52B205E2F}" destId="{D6ACAB29-9E04-4EA2-9149-9A346A92BAFE}" srcOrd="20" destOrd="0" presId="urn:microsoft.com/office/officeart/2005/8/layout/process5"/>
    <dgm:cxn modelId="{09893ECD-0BEC-4071-B4D2-6E786ED00C3B}" type="presParOf" srcId="{FE999690-35C8-404E-9EC4-ABA52B205E2F}" destId="{81A5D062-4557-47B3-8781-EE32266738B3}" srcOrd="21" destOrd="0" presId="urn:microsoft.com/office/officeart/2005/8/layout/process5"/>
    <dgm:cxn modelId="{0EE4FE6D-146F-40F6-AA39-3FD9AEC030A5}" type="presParOf" srcId="{81A5D062-4557-47B3-8781-EE32266738B3}" destId="{0D92AE77-CDD0-4A23-9D6B-687890B9F22D}" srcOrd="0" destOrd="0" presId="urn:microsoft.com/office/officeart/2005/8/layout/process5"/>
    <dgm:cxn modelId="{1797D334-10D0-4ADA-A14A-979A3F03AC40}" type="presParOf" srcId="{FE999690-35C8-404E-9EC4-ABA52B205E2F}" destId="{8E804369-88C9-482D-9B2A-7AD7B2C014E4}" srcOrd="22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A9FD6D-0956-4B19-9E77-A3CC989BD562}">
      <dsp:nvSpPr>
        <dsp:cNvPr id="0" name=""/>
        <dsp:cNvSpPr/>
      </dsp:nvSpPr>
      <dsp:spPr>
        <a:xfrm>
          <a:off x="887649" y="825"/>
          <a:ext cx="1716262" cy="1029757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300" kern="1200" dirty="0" smtClean="0"/>
            <a:t>Kollektiv will Streik (Gewerkschaft; Betriebsrat; Beschäftigte, …)</a:t>
          </a:r>
          <a:endParaRPr lang="de-DE" sz="1300" kern="1200" dirty="0"/>
        </a:p>
      </dsp:txBody>
      <dsp:txXfrm>
        <a:off x="917810" y="30986"/>
        <a:ext cx="1655940" cy="969435"/>
      </dsp:txXfrm>
    </dsp:sp>
    <dsp:sp modelId="{E0B0F8D7-5C2F-40D8-8DD2-24CC37E19B30}">
      <dsp:nvSpPr>
        <dsp:cNvPr id="0" name=""/>
        <dsp:cNvSpPr/>
      </dsp:nvSpPr>
      <dsp:spPr>
        <a:xfrm>
          <a:off x="2754943" y="302887"/>
          <a:ext cx="363847" cy="425633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1100" kern="1200"/>
        </a:p>
      </dsp:txBody>
      <dsp:txXfrm>
        <a:off x="2754943" y="388014"/>
        <a:ext cx="254693" cy="255379"/>
      </dsp:txXfrm>
    </dsp:sp>
    <dsp:sp modelId="{41DEC8B5-9741-47E0-99BC-A054EA742E8C}">
      <dsp:nvSpPr>
        <dsp:cNvPr id="0" name=""/>
        <dsp:cNvSpPr/>
      </dsp:nvSpPr>
      <dsp:spPr>
        <a:xfrm>
          <a:off x="3290417" y="825"/>
          <a:ext cx="1716262" cy="1029757"/>
        </a:xfrm>
        <a:prstGeom prst="roundRect">
          <a:avLst>
            <a:gd name="adj" fmla="val 10000"/>
          </a:avLst>
        </a:prstGeom>
        <a:solidFill>
          <a:schemeClr val="accent3">
            <a:hueOff val="246418"/>
            <a:satOff val="9091"/>
            <a:lumOff val="-133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300" kern="1200" dirty="0" smtClean="0"/>
            <a:t>Einberufung einer Betriebsversammlung</a:t>
          </a:r>
          <a:endParaRPr lang="de-DE" sz="1300" kern="1200" dirty="0"/>
        </a:p>
      </dsp:txBody>
      <dsp:txXfrm>
        <a:off x="3320578" y="30986"/>
        <a:ext cx="1655940" cy="969435"/>
      </dsp:txXfrm>
    </dsp:sp>
    <dsp:sp modelId="{2B8C2296-79C2-4D8B-8120-DF25FCFF331D}">
      <dsp:nvSpPr>
        <dsp:cNvPr id="0" name=""/>
        <dsp:cNvSpPr/>
      </dsp:nvSpPr>
      <dsp:spPr>
        <a:xfrm>
          <a:off x="5157711" y="302887"/>
          <a:ext cx="363847" cy="425633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271060"/>
            <a:satOff val="10000"/>
            <a:lumOff val="-1471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1100" kern="1200"/>
        </a:p>
      </dsp:txBody>
      <dsp:txXfrm>
        <a:off x="5157711" y="388014"/>
        <a:ext cx="254693" cy="255379"/>
      </dsp:txXfrm>
    </dsp:sp>
    <dsp:sp modelId="{31A60BA0-8C82-4BD9-B6CA-63C31A3E3B11}">
      <dsp:nvSpPr>
        <dsp:cNvPr id="0" name=""/>
        <dsp:cNvSpPr/>
      </dsp:nvSpPr>
      <dsp:spPr>
        <a:xfrm>
          <a:off x="5693185" y="825"/>
          <a:ext cx="1716262" cy="1029757"/>
        </a:xfrm>
        <a:prstGeom prst="roundRect">
          <a:avLst>
            <a:gd name="adj" fmla="val 10000"/>
          </a:avLst>
        </a:prstGeom>
        <a:solidFill>
          <a:schemeClr val="accent3">
            <a:hueOff val="492836"/>
            <a:satOff val="18182"/>
            <a:lumOff val="-267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300" kern="1200" dirty="0" smtClean="0"/>
            <a:t>Diskussion und Abstimmung über Streikaufnahme</a:t>
          </a:r>
          <a:endParaRPr lang="de-DE" sz="1300" kern="1200" dirty="0"/>
        </a:p>
      </dsp:txBody>
      <dsp:txXfrm>
        <a:off x="5723346" y="30986"/>
        <a:ext cx="1655940" cy="969435"/>
      </dsp:txXfrm>
    </dsp:sp>
    <dsp:sp modelId="{9072FD7C-5631-4136-8B11-2AB756CBE34B}">
      <dsp:nvSpPr>
        <dsp:cNvPr id="0" name=""/>
        <dsp:cNvSpPr/>
      </dsp:nvSpPr>
      <dsp:spPr>
        <a:xfrm>
          <a:off x="7560478" y="302887"/>
          <a:ext cx="363847" cy="425633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542120"/>
            <a:satOff val="20000"/>
            <a:lumOff val="-2941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1100" kern="1200"/>
        </a:p>
      </dsp:txBody>
      <dsp:txXfrm>
        <a:off x="7560478" y="388014"/>
        <a:ext cx="254693" cy="255379"/>
      </dsp:txXfrm>
    </dsp:sp>
    <dsp:sp modelId="{CB522BA2-09E2-4DA2-A281-05CC035C6CE5}">
      <dsp:nvSpPr>
        <dsp:cNvPr id="0" name=""/>
        <dsp:cNvSpPr/>
      </dsp:nvSpPr>
      <dsp:spPr>
        <a:xfrm>
          <a:off x="8095952" y="825"/>
          <a:ext cx="1716262" cy="1029757"/>
        </a:xfrm>
        <a:prstGeom prst="roundRect">
          <a:avLst>
            <a:gd name="adj" fmla="val 10000"/>
          </a:avLst>
        </a:prstGeom>
        <a:solidFill>
          <a:schemeClr val="accent3">
            <a:hueOff val="739254"/>
            <a:satOff val="27273"/>
            <a:lumOff val="-401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300" kern="1200" dirty="0" smtClean="0"/>
            <a:t>Festlegung der Streikziele</a:t>
          </a:r>
          <a:endParaRPr lang="de-DE" sz="1300" kern="1200" dirty="0"/>
        </a:p>
      </dsp:txBody>
      <dsp:txXfrm>
        <a:off x="8126113" y="30986"/>
        <a:ext cx="1655940" cy="969435"/>
      </dsp:txXfrm>
    </dsp:sp>
    <dsp:sp modelId="{61E0F1D1-BB58-466A-82FB-8400D5FCD33D}">
      <dsp:nvSpPr>
        <dsp:cNvPr id="0" name=""/>
        <dsp:cNvSpPr/>
      </dsp:nvSpPr>
      <dsp:spPr>
        <a:xfrm rot="5400000">
          <a:off x="8772159" y="1150721"/>
          <a:ext cx="363847" cy="425633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813180"/>
            <a:satOff val="30000"/>
            <a:lumOff val="-441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1100" kern="1200"/>
        </a:p>
      </dsp:txBody>
      <dsp:txXfrm rot="-5400000">
        <a:off x="8826393" y="1181614"/>
        <a:ext cx="255379" cy="254693"/>
      </dsp:txXfrm>
    </dsp:sp>
    <dsp:sp modelId="{F02CC77C-09A1-4DE3-898E-23741CEF824A}">
      <dsp:nvSpPr>
        <dsp:cNvPr id="0" name=""/>
        <dsp:cNvSpPr/>
      </dsp:nvSpPr>
      <dsp:spPr>
        <a:xfrm>
          <a:off x="8095952" y="1717087"/>
          <a:ext cx="1716262" cy="1029757"/>
        </a:xfrm>
        <a:prstGeom prst="roundRect">
          <a:avLst>
            <a:gd name="adj" fmla="val 10000"/>
          </a:avLst>
        </a:prstGeom>
        <a:solidFill>
          <a:schemeClr val="accent3">
            <a:hueOff val="985672"/>
            <a:satOff val="36364"/>
            <a:lumOff val="-534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300" kern="1200" dirty="0" smtClean="0"/>
            <a:t>Ansuchen um Streikfondsfreigabe beim ÖGB</a:t>
          </a:r>
          <a:endParaRPr lang="de-DE" sz="1300" kern="1200" dirty="0"/>
        </a:p>
      </dsp:txBody>
      <dsp:txXfrm>
        <a:off x="8126113" y="1747248"/>
        <a:ext cx="1655940" cy="969435"/>
      </dsp:txXfrm>
    </dsp:sp>
    <dsp:sp modelId="{9AABE624-7473-42C9-8AC9-EBCFC31D3C11}">
      <dsp:nvSpPr>
        <dsp:cNvPr id="0" name=""/>
        <dsp:cNvSpPr/>
      </dsp:nvSpPr>
      <dsp:spPr>
        <a:xfrm rot="10800000">
          <a:off x="7581073" y="2019149"/>
          <a:ext cx="363847" cy="425633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1084240"/>
            <a:satOff val="40000"/>
            <a:lumOff val="-588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1100" kern="1200"/>
        </a:p>
      </dsp:txBody>
      <dsp:txXfrm rot="10800000">
        <a:off x="7690227" y="2104276"/>
        <a:ext cx="254693" cy="255379"/>
      </dsp:txXfrm>
    </dsp:sp>
    <dsp:sp modelId="{A19455CB-E7EA-45BB-96E7-A9F84780AFA8}">
      <dsp:nvSpPr>
        <dsp:cNvPr id="0" name=""/>
        <dsp:cNvSpPr/>
      </dsp:nvSpPr>
      <dsp:spPr>
        <a:xfrm>
          <a:off x="5693185" y="1717087"/>
          <a:ext cx="1716262" cy="1029757"/>
        </a:xfrm>
        <a:prstGeom prst="roundRect">
          <a:avLst>
            <a:gd name="adj" fmla="val 10000"/>
          </a:avLst>
        </a:prstGeom>
        <a:solidFill>
          <a:schemeClr val="accent3">
            <a:hueOff val="1232090"/>
            <a:satOff val="45455"/>
            <a:lumOff val="-668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300" kern="1200" dirty="0" smtClean="0"/>
            <a:t>Wahl des Streikkomitees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300" kern="1200" dirty="0" smtClean="0"/>
            <a:t>(v.a. einfache </a:t>
          </a:r>
          <a:r>
            <a:rPr lang="de-DE" sz="1300" kern="1200" dirty="0" err="1" smtClean="0"/>
            <a:t>ArbeiterInnen</a:t>
          </a:r>
          <a:r>
            <a:rPr lang="de-DE" sz="1300" kern="1200" dirty="0" smtClean="0"/>
            <a:t>)</a:t>
          </a:r>
          <a:endParaRPr lang="de-DE" sz="1300" kern="1200" dirty="0"/>
        </a:p>
      </dsp:txBody>
      <dsp:txXfrm>
        <a:off x="5723346" y="1747248"/>
        <a:ext cx="1655940" cy="969435"/>
      </dsp:txXfrm>
    </dsp:sp>
    <dsp:sp modelId="{3D421DE2-3E5F-4E45-BAE1-1DD1D639B0DA}">
      <dsp:nvSpPr>
        <dsp:cNvPr id="0" name=""/>
        <dsp:cNvSpPr/>
      </dsp:nvSpPr>
      <dsp:spPr>
        <a:xfrm rot="10800000">
          <a:off x="5178306" y="2019149"/>
          <a:ext cx="363847" cy="425633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1355300"/>
            <a:satOff val="50000"/>
            <a:lumOff val="-7353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1100" kern="1200"/>
        </a:p>
      </dsp:txBody>
      <dsp:txXfrm rot="10800000">
        <a:off x="5287460" y="2104276"/>
        <a:ext cx="254693" cy="255379"/>
      </dsp:txXfrm>
    </dsp:sp>
    <dsp:sp modelId="{A7F0F85B-84C4-43F8-A58F-FA044E723A0D}">
      <dsp:nvSpPr>
        <dsp:cNvPr id="0" name=""/>
        <dsp:cNvSpPr/>
      </dsp:nvSpPr>
      <dsp:spPr>
        <a:xfrm>
          <a:off x="3290417" y="1717087"/>
          <a:ext cx="1716262" cy="1029757"/>
        </a:xfrm>
        <a:prstGeom prst="roundRect">
          <a:avLst>
            <a:gd name="adj" fmla="val 10000"/>
          </a:avLst>
        </a:prstGeom>
        <a:solidFill>
          <a:schemeClr val="accent3">
            <a:hueOff val="1478509"/>
            <a:satOff val="54545"/>
            <a:lumOff val="-802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300" kern="1200" dirty="0" smtClean="0"/>
            <a:t>Organisierung des Streiks durch das Streikkomitee</a:t>
          </a:r>
          <a:endParaRPr lang="de-DE" sz="1300" kern="1200" dirty="0"/>
        </a:p>
      </dsp:txBody>
      <dsp:txXfrm>
        <a:off x="3320578" y="1747248"/>
        <a:ext cx="1655940" cy="969435"/>
      </dsp:txXfrm>
    </dsp:sp>
    <dsp:sp modelId="{528A666E-10DB-4F80-8D06-267B6E42FF60}">
      <dsp:nvSpPr>
        <dsp:cNvPr id="0" name=""/>
        <dsp:cNvSpPr/>
      </dsp:nvSpPr>
      <dsp:spPr>
        <a:xfrm rot="10800000">
          <a:off x="2775538" y="2019149"/>
          <a:ext cx="363847" cy="425633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1626359"/>
            <a:satOff val="60000"/>
            <a:lumOff val="-8824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1100" kern="1200"/>
        </a:p>
      </dsp:txBody>
      <dsp:txXfrm rot="10800000">
        <a:off x="2884692" y="2104276"/>
        <a:ext cx="254693" cy="255379"/>
      </dsp:txXfrm>
    </dsp:sp>
    <dsp:sp modelId="{DBCFADE5-8AEC-445E-9198-1BC068CE3818}">
      <dsp:nvSpPr>
        <dsp:cNvPr id="0" name=""/>
        <dsp:cNvSpPr/>
      </dsp:nvSpPr>
      <dsp:spPr>
        <a:xfrm>
          <a:off x="887649" y="1717087"/>
          <a:ext cx="1716262" cy="1029757"/>
        </a:xfrm>
        <a:prstGeom prst="roundRect">
          <a:avLst>
            <a:gd name="adj" fmla="val 10000"/>
          </a:avLst>
        </a:prstGeom>
        <a:solidFill>
          <a:schemeClr val="accent3">
            <a:hueOff val="1724927"/>
            <a:satOff val="63636"/>
            <a:lumOff val="-935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300" kern="1200" dirty="0" smtClean="0"/>
            <a:t>Streikprogramm, Infos, Streikposten</a:t>
          </a:r>
          <a:endParaRPr lang="de-DE" sz="1300" kern="1200" dirty="0"/>
        </a:p>
      </dsp:txBody>
      <dsp:txXfrm>
        <a:off x="917810" y="1747248"/>
        <a:ext cx="1655940" cy="969435"/>
      </dsp:txXfrm>
    </dsp:sp>
    <dsp:sp modelId="{6BFC2D0F-1FBC-4B1C-8094-7D65519D6F7F}">
      <dsp:nvSpPr>
        <dsp:cNvPr id="0" name=""/>
        <dsp:cNvSpPr/>
      </dsp:nvSpPr>
      <dsp:spPr>
        <a:xfrm rot="5400000">
          <a:off x="1563857" y="2866983"/>
          <a:ext cx="363847" cy="425633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1897419"/>
            <a:satOff val="70000"/>
            <a:lumOff val="-10294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1100" kern="1200"/>
        </a:p>
      </dsp:txBody>
      <dsp:txXfrm rot="-5400000">
        <a:off x="1618091" y="2897876"/>
        <a:ext cx="255379" cy="254693"/>
      </dsp:txXfrm>
    </dsp:sp>
    <dsp:sp modelId="{3A0D8BD8-0AB7-4A4E-9011-2D849C4657D0}">
      <dsp:nvSpPr>
        <dsp:cNvPr id="0" name=""/>
        <dsp:cNvSpPr/>
      </dsp:nvSpPr>
      <dsp:spPr>
        <a:xfrm>
          <a:off x="887649" y="3433350"/>
          <a:ext cx="1716262" cy="1029757"/>
        </a:xfrm>
        <a:prstGeom prst="roundRect">
          <a:avLst>
            <a:gd name="adj" fmla="val 10000"/>
          </a:avLst>
        </a:prstGeom>
        <a:solidFill>
          <a:schemeClr val="accent3">
            <a:hueOff val="1971345"/>
            <a:satOff val="72727"/>
            <a:lumOff val="-1069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000" kern="1200" dirty="0" smtClean="0"/>
            <a:t>STREIK</a:t>
          </a:r>
          <a:endParaRPr lang="de-DE" sz="2000" kern="1200" dirty="0"/>
        </a:p>
      </dsp:txBody>
      <dsp:txXfrm>
        <a:off x="917810" y="3463511"/>
        <a:ext cx="1655940" cy="969435"/>
      </dsp:txXfrm>
    </dsp:sp>
    <dsp:sp modelId="{69B89D2B-CA70-4E4B-A312-A2E08B4A5AF5}">
      <dsp:nvSpPr>
        <dsp:cNvPr id="0" name=""/>
        <dsp:cNvSpPr/>
      </dsp:nvSpPr>
      <dsp:spPr>
        <a:xfrm>
          <a:off x="2754943" y="3735412"/>
          <a:ext cx="363847" cy="425633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2168479"/>
            <a:satOff val="80000"/>
            <a:lumOff val="-1176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1100" kern="1200"/>
        </a:p>
      </dsp:txBody>
      <dsp:txXfrm>
        <a:off x="2754943" y="3820539"/>
        <a:ext cx="254693" cy="255379"/>
      </dsp:txXfrm>
    </dsp:sp>
    <dsp:sp modelId="{9489D636-828F-4476-8A12-6AB3315ED4EC}">
      <dsp:nvSpPr>
        <dsp:cNvPr id="0" name=""/>
        <dsp:cNvSpPr/>
      </dsp:nvSpPr>
      <dsp:spPr>
        <a:xfrm>
          <a:off x="3290417" y="3433350"/>
          <a:ext cx="1716262" cy="1029757"/>
        </a:xfrm>
        <a:prstGeom prst="roundRect">
          <a:avLst>
            <a:gd name="adj" fmla="val 10000"/>
          </a:avLst>
        </a:prstGeom>
        <a:solidFill>
          <a:schemeClr val="accent3">
            <a:hueOff val="2217763"/>
            <a:satOff val="81818"/>
            <a:lumOff val="-1203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300" kern="1200" dirty="0" smtClean="0"/>
            <a:t>Aktionen, Kundgebungen, … </a:t>
          </a:r>
          <a:endParaRPr lang="de-DE" sz="1300" kern="1200" dirty="0"/>
        </a:p>
      </dsp:txBody>
      <dsp:txXfrm>
        <a:off x="3320578" y="3463511"/>
        <a:ext cx="1655940" cy="969435"/>
      </dsp:txXfrm>
    </dsp:sp>
    <dsp:sp modelId="{A080D481-C419-40FE-B1B8-D318514130BF}">
      <dsp:nvSpPr>
        <dsp:cNvPr id="0" name=""/>
        <dsp:cNvSpPr/>
      </dsp:nvSpPr>
      <dsp:spPr>
        <a:xfrm>
          <a:off x="5157711" y="3735412"/>
          <a:ext cx="363847" cy="425633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2439539"/>
            <a:satOff val="90000"/>
            <a:lumOff val="-1323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1100" kern="1200"/>
        </a:p>
      </dsp:txBody>
      <dsp:txXfrm>
        <a:off x="5157711" y="3820539"/>
        <a:ext cx="254693" cy="255379"/>
      </dsp:txXfrm>
    </dsp:sp>
    <dsp:sp modelId="{D6ACAB29-9E04-4EA2-9149-9A346A92BAFE}">
      <dsp:nvSpPr>
        <dsp:cNvPr id="0" name=""/>
        <dsp:cNvSpPr/>
      </dsp:nvSpPr>
      <dsp:spPr>
        <a:xfrm>
          <a:off x="5693185" y="3433350"/>
          <a:ext cx="1716262" cy="1029757"/>
        </a:xfrm>
        <a:prstGeom prst="roundRect">
          <a:avLst>
            <a:gd name="adj" fmla="val 10000"/>
          </a:avLst>
        </a:prstGeom>
        <a:solidFill>
          <a:schemeClr val="accent3">
            <a:hueOff val="2464181"/>
            <a:satOff val="90909"/>
            <a:lumOff val="-1336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300" kern="1200" dirty="0" smtClean="0"/>
            <a:t>Abstimmung über Fortführung oder  Streikabbruch</a:t>
          </a:r>
          <a:endParaRPr lang="de-DE" sz="1300" kern="1200" dirty="0"/>
        </a:p>
      </dsp:txBody>
      <dsp:txXfrm>
        <a:off x="5723346" y="3463511"/>
        <a:ext cx="1655940" cy="969435"/>
      </dsp:txXfrm>
    </dsp:sp>
    <dsp:sp modelId="{81A5D062-4557-47B3-8781-EE32266738B3}">
      <dsp:nvSpPr>
        <dsp:cNvPr id="0" name=""/>
        <dsp:cNvSpPr/>
      </dsp:nvSpPr>
      <dsp:spPr>
        <a:xfrm>
          <a:off x="7560478" y="3735412"/>
          <a:ext cx="363847" cy="425633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2710599"/>
            <a:satOff val="100000"/>
            <a:lumOff val="-1470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1100" kern="1200"/>
        </a:p>
      </dsp:txBody>
      <dsp:txXfrm>
        <a:off x="7560478" y="3820539"/>
        <a:ext cx="254693" cy="255379"/>
      </dsp:txXfrm>
    </dsp:sp>
    <dsp:sp modelId="{8E804369-88C9-482D-9B2A-7AD7B2C014E4}">
      <dsp:nvSpPr>
        <dsp:cNvPr id="0" name=""/>
        <dsp:cNvSpPr/>
      </dsp:nvSpPr>
      <dsp:spPr>
        <a:xfrm>
          <a:off x="8095952" y="3433350"/>
          <a:ext cx="1716262" cy="1029757"/>
        </a:xfrm>
        <a:prstGeom prst="roundRect">
          <a:avLst>
            <a:gd name="adj" fmla="val 10000"/>
          </a:avLst>
        </a:prstGeom>
        <a:solidFill>
          <a:schemeClr val="accent3">
            <a:hueOff val="2710599"/>
            <a:satOff val="100000"/>
            <a:lumOff val="-147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300" kern="1200" dirty="0" smtClean="0"/>
            <a:t>Ansuchen um Streikunterstützung vom ÖGB</a:t>
          </a:r>
          <a:endParaRPr lang="de-DE" sz="1300" kern="1200" dirty="0"/>
        </a:p>
      </dsp:txBody>
      <dsp:txXfrm>
        <a:off x="8126113" y="3463511"/>
        <a:ext cx="1655940" cy="96943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 dirty="0" smtClean="0"/>
              <a:t>Titelmasterformat durch Klicken bearbeiten</a:t>
            </a:r>
            <a:endParaRPr lang="de-AT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 smtClean="0"/>
              <a:t>Formatvorlage des Untertitelmasters durch Klicken bearbeiten</a:t>
            </a:r>
            <a:endParaRPr lang="de-AT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DCFDF46-23E9-450D-9711-422FD4BE7E82}" type="datetimeFigureOut">
              <a:rPr lang="de-AT" smtClean="0"/>
              <a:t>29.08.2020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9F8F1C6-5BE0-439B-9090-6FA0C6F2587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0343334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881449"/>
            <a:ext cx="10515600" cy="944176"/>
          </a:xfrm>
        </p:spPr>
        <p:txBody>
          <a:bodyPr/>
          <a:lstStyle/>
          <a:p>
            <a:r>
              <a:rPr lang="de-DE" dirty="0" smtClean="0"/>
              <a:t>Titelmasterformat durch Klicken bearbeiten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38200" y="1968843"/>
            <a:ext cx="10515600" cy="4208120"/>
          </a:xfrm>
        </p:spPr>
        <p:txBody>
          <a:bodyPr/>
          <a:lstStyle/>
          <a:p>
            <a:pPr lvl="0"/>
            <a:r>
              <a:rPr lang="de-DE" dirty="0" smtClean="0"/>
              <a:t>Formatvorlagen des Textmasters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AT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DCFDF46-23E9-450D-9711-422FD4BE7E82}" type="datetimeFigureOut">
              <a:rPr lang="de-AT" smtClean="0"/>
              <a:t>29.08.2020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2319073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DCFDF46-23E9-450D-9711-422FD4BE7E82}" type="datetimeFigureOut">
              <a:rPr lang="de-AT" smtClean="0"/>
              <a:t>29.08.2020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9F8F1C6-5BE0-439B-9090-6FA0C6F2587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4774715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DCFDF46-23E9-450D-9711-422FD4BE7E82}" type="datetimeFigureOut">
              <a:rPr lang="de-AT" smtClean="0"/>
              <a:t>29.08.2020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9F8F1C6-5BE0-439B-9090-6FA0C6F2587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5412567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DCFDF46-23E9-450D-9711-422FD4BE7E82}" type="datetimeFigureOut">
              <a:rPr lang="de-AT" smtClean="0"/>
              <a:t>29.08.2020</a:t>
            </a:fld>
            <a:endParaRPr lang="de-AT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AT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9F8F1C6-5BE0-439B-9090-6FA0C6F2587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6647554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Titelmasterformat durch Klicken bearbeiten</a:t>
            </a:r>
            <a:endParaRPr lang="de-AT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DCFDF46-23E9-450D-9711-422FD4BE7E82}" type="datetimeFigureOut">
              <a:rPr lang="de-AT" smtClean="0"/>
              <a:t>29.08.2020</a:t>
            </a:fld>
            <a:endParaRPr lang="de-AT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AT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9F8F1C6-5BE0-439B-9090-6FA0C6F2587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8211750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DCFDF46-23E9-450D-9711-422FD4BE7E82}" type="datetimeFigureOut">
              <a:rPr lang="de-AT" smtClean="0"/>
              <a:t>29.08.2020</a:t>
            </a:fld>
            <a:endParaRPr lang="de-AT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9F8F1C6-5BE0-439B-9090-6FA0C6F2587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3205029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DCFDF46-23E9-450D-9711-422FD4BE7E82}" type="datetimeFigureOut">
              <a:rPr lang="de-AT" smtClean="0"/>
              <a:t>29.08.2020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9F8F1C6-5BE0-439B-9090-6FA0C6F2587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3078992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DCFDF46-23E9-450D-9711-422FD4BE7E82}" type="datetimeFigureOut">
              <a:rPr lang="de-AT" smtClean="0"/>
              <a:t>29.08.2020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9F8F1C6-5BE0-439B-9090-6FA0C6F2587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111813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DCFDF46-23E9-450D-9711-422FD4BE7E82}" type="datetimeFigureOut">
              <a:rPr lang="de-AT" smtClean="0"/>
              <a:t>29.08.2020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9F8F1C6-5BE0-439B-9090-6FA0C6F2587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2289521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DCFDF46-23E9-450D-9711-422FD4BE7E82}" type="datetimeFigureOut">
              <a:rPr lang="de-AT" smtClean="0"/>
              <a:t>29.08.2020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9F8F1C6-5BE0-439B-9090-6FA0C6F2587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9604875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fik 12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651157"/>
            <a:ext cx="10330249" cy="1206843"/>
          </a:xfrm>
          <a:prstGeom prst="rect">
            <a:avLst/>
          </a:prstGeom>
        </p:spPr>
      </p:pic>
      <p:pic>
        <p:nvPicPr>
          <p:cNvPr id="12" name="Grafik 11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1145060"/>
          </a:xfrm>
          <a:prstGeom prst="rect">
            <a:avLst/>
          </a:prstGeom>
        </p:spPr>
      </p:pic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smtClean="0"/>
              <a:t>Titelmasterformat durch Klicken bearbeiten</a:t>
            </a:r>
            <a:endParaRPr lang="de-AT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 smtClean="0"/>
              <a:t>Formatvorlagen des Textmasters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AT" dirty="0"/>
          </a:p>
        </p:txBody>
      </p:sp>
      <p:sp>
        <p:nvSpPr>
          <p:cNvPr id="16" name="Rechteck 15"/>
          <p:cNvSpPr/>
          <p:nvPr userDrawn="1"/>
        </p:nvSpPr>
        <p:spPr>
          <a:xfrm>
            <a:off x="7027691" y="6185201"/>
            <a:ext cx="27963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de-AT" b="1" i="1" dirty="0" smtClean="0">
                <a:latin typeface="Myriad Pro" panose="020B0503030403020204" pitchFamily="34" charset="0"/>
              </a:rPr>
              <a:t>konsequent. kämpferisch.</a:t>
            </a:r>
            <a:endParaRPr lang="de-AT" b="1" i="1" dirty="0">
              <a:latin typeface="Myriad Pro" panose="020B0503030403020204" pitchFamily="34" charset="0"/>
            </a:endParaRPr>
          </a:p>
        </p:txBody>
      </p:sp>
      <p:pic>
        <p:nvPicPr>
          <p:cNvPr id="10" name="Grafik 9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3339" y="5997387"/>
            <a:ext cx="2310824" cy="796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6747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Myriad Pro" panose="020B0503030403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yriad Pro" panose="020B0503030403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yriad Pro" panose="020B0503030403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yriad Pro" panose="020B0503030403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yriad Pro" panose="020B0503030403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yriad Pro" panose="020B0503030403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s://youtu.be/MF8L02uZ3Y0" TargetMode="Externa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7" Type="http://schemas.openxmlformats.org/officeDocument/2006/relationships/image" Target="../media/image21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g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AT" sz="8000" dirty="0" smtClean="0"/>
              <a:t>STREIK!</a:t>
            </a:r>
            <a:endParaRPr lang="de-AT" sz="80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de-AT" dirty="0" smtClean="0"/>
              <a:t>Die aktuelle politische Lage</a:t>
            </a:r>
          </a:p>
          <a:p>
            <a:pPr marL="514350" indent="-514350">
              <a:buFont typeface="+mj-lt"/>
              <a:buAutoNum type="arabicPeriod"/>
            </a:pPr>
            <a:r>
              <a:rPr lang="de-AT" dirty="0" smtClean="0"/>
              <a:t>Warum streiken?</a:t>
            </a:r>
          </a:p>
          <a:p>
            <a:pPr marL="514350" indent="-514350">
              <a:buFont typeface="+mj-lt"/>
              <a:buAutoNum type="arabicPeriod"/>
            </a:pPr>
            <a:r>
              <a:rPr lang="de-AT" dirty="0"/>
              <a:t>Das Recht zu streiken</a:t>
            </a:r>
          </a:p>
          <a:p>
            <a:pPr marL="514350" indent="-514350">
              <a:buFont typeface="+mj-lt"/>
              <a:buAutoNum type="arabicPeriod"/>
            </a:pPr>
            <a:r>
              <a:rPr lang="de-AT" dirty="0"/>
              <a:t>Das sogenannte „Neutralitätsgebot“ des Staates in </a:t>
            </a:r>
            <a:r>
              <a:rPr lang="de-AT" dirty="0" smtClean="0"/>
              <a:t>Österreich</a:t>
            </a:r>
          </a:p>
          <a:p>
            <a:pPr marL="514350" indent="-514350">
              <a:buFont typeface="+mj-lt"/>
              <a:buAutoNum type="arabicPeriod"/>
            </a:pPr>
            <a:r>
              <a:rPr lang="de-AT" dirty="0" smtClean="0"/>
              <a:t>Arten des Streiks</a:t>
            </a:r>
          </a:p>
          <a:p>
            <a:pPr marL="514350" indent="-514350">
              <a:buFont typeface="+mj-lt"/>
              <a:buAutoNum type="arabicPeriod"/>
            </a:pPr>
            <a:r>
              <a:rPr lang="de-AT" dirty="0"/>
              <a:t>Wie streiken?</a:t>
            </a:r>
          </a:p>
          <a:p>
            <a:pPr marL="514350" indent="-514350">
              <a:buFont typeface="+mj-lt"/>
              <a:buAutoNum type="arabicPeriod"/>
            </a:pPr>
            <a:r>
              <a:rPr lang="de-AT" dirty="0" smtClean="0"/>
              <a:t>Streik in politisch schwierigen Zeiten</a:t>
            </a:r>
          </a:p>
          <a:p>
            <a:pPr marL="514350" indent="-514350">
              <a:buFont typeface="+mj-lt"/>
              <a:buAutoNum type="arabicPeriod"/>
            </a:pPr>
            <a:r>
              <a:rPr lang="de-AT" dirty="0" smtClean="0"/>
              <a:t>Unsere Aufgaben &amp; Möglichkeiten während eines Streiks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993304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7674" y="-457194"/>
            <a:ext cx="5871556" cy="4403667"/>
          </a:xfrm>
          <a:prstGeom prst="rect">
            <a:avLst/>
          </a:prstGeom>
        </p:spPr>
      </p:pic>
      <p:pic>
        <p:nvPicPr>
          <p:cNvPr id="5" name="Inhaltsplatzhalt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745" y="2641224"/>
            <a:ext cx="6316642" cy="4208463"/>
          </a:xfrm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036" y="703984"/>
            <a:ext cx="3374307" cy="2554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90501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939338"/>
            <a:ext cx="10515600" cy="751350"/>
          </a:xfrm>
        </p:spPr>
        <p:txBody>
          <a:bodyPr>
            <a:normAutofit fontScale="90000"/>
          </a:bodyPr>
          <a:lstStyle/>
          <a:p>
            <a:r>
              <a:rPr lang="de-AT" dirty="0"/>
              <a:t>Warum streiken?</a:t>
            </a:r>
            <a:br>
              <a:rPr lang="de-AT" dirty="0"/>
            </a:b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762203" y="1690688"/>
            <a:ext cx="8330738" cy="4208120"/>
          </a:xfrm>
        </p:spPr>
        <p:txBody>
          <a:bodyPr/>
          <a:lstStyle/>
          <a:p>
            <a:pPr marL="0" indent="0">
              <a:buNone/>
            </a:pPr>
            <a:r>
              <a:rPr lang="de-AT" dirty="0" smtClean="0"/>
              <a:t>Die Arbeitsniederlegung ist die höchste gewerkschaftliche Kampfform.</a:t>
            </a:r>
          </a:p>
          <a:p>
            <a:pPr marL="0" indent="0">
              <a:buNone/>
            </a:pPr>
            <a:r>
              <a:rPr lang="de-DE" dirty="0"/>
              <a:t>D</a:t>
            </a:r>
            <a:r>
              <a:rPr lang="de-DE" dirty="0" smtClean="0"/>
              <a:t>ie </a:t>
            </a:r>
            <a:r>
              <a:rPr lang="de-DE" dirty="0"/>
              <a:t>Arbeiterschaft ist das „Herz“ und soziale Subjekt der menschlichen Emanzipation. </a:t>
            </a:r>
            <a:r>
              <a:rPr lang="de-DE" dirty="0" smtClean="0"/>
              <a:t>Die </a:t>
            </a:r>
            <a:r>
              <a:rPr lang="de-DE" dirty="0"/>
              <a:t>Lage der Unterdrückten wird nicht von oben </a:t>
            </a:r>
            <a:r>
              <a:rPr lang="de-DE" dirty="0" smtClean="0"/>
              <a:t>oder von </a:t>
            </a:r>
            <a:r>
              <a:rPr lang="de-DE" dirty="0"/>
              <a:t>außen </a:t>
            </a:r>
            <a:r>
              <a:rPr lang="de-DE" dirty="0" smtClean="0"/>
              <a:t>verbessert, </a:t>
            </a:r>
            <a:r>
              <a:rPr lang="de-DE" dirty="0"/>
              <a:t>sondern sie selbst sind das Subjekt der Umgestaltung. </a:t>
            </a:r>
            <a:endParaRPr lang="de-DE" dirty="0" smtClean="0"/>
          </a:p>
          <a:p>
            <a:pPr marL="0" indent="0">
              <a:buNone/>
            </a:pPr>
            <a:r>
              <a:rPr lang="de-DE" dirty="0" smtClean="0"/>
              <a:t>Die </a:t>
            </a:r>
            <a:r>
              <a:rPr lang="de-DE" dirty="0" err="1" smtClean="0"/>
              <a:t>ArbeiterInnen</a:t>
            </a:r>
            <a:r>
              <a:rPr lang="de-DE" dirty="0" smtClean="0"/>
              <a:t> finden in </a:t>
            </a:r>
            <a:r>
              <a:rPr lang="de-DE" dirty="0"/>
              <a:t>der gewerkschaftlichen und politischen Aktion und ihrem Befreiungskampf als soziales Subjekt zu ihrer Würde. </a:t>
            </a:r>
            <a:endParaRPr lang="de-AT" dirty="0"/>
          </a:p>
        </p:txBody>
      </p:sp>
      <p:pic>
        <p:nvPicPr>
          <p:cNvPr id="1026" name="Picture 2" descr="http://www.komintern.at/wp-content/uploads/2018/05/marx-karikatur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3273" y="432521"/>
            <a:ext cx="3182200" cy="5466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0763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Revolutionäre Funktion</a:t>
            </a:r>
            <a:endParaRPr lang="de-AT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Diffused trans="30000"/>
                    </a14:imgEffect>
                    <a14:imgEffect>
                      <a14:colorTemperature colorTemp="59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8523" y="438056"/>
            <a:ext cx="2283737" cy="2283737"/>
          </a:xfrm>
          <a:prstGeom prst="rect">
            <a:avLst/>
          </a:prstGeom>
        </p:spPr>
      </p:pic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de-DE" sz="2000" dirty="0"/>
              <a:t>Gewerkschaften haben für Marx darüber hinaus jedoch auch eine politische Gestaltungsfunktion sowie die revolutionäre Funktion der Aufhebung des kapitalistischen Lohnsystems als solchem. </a:t>
            </a:r>
            <a:endParaRPr lang="de-DE" sz="2000" dirty="0" smtClean="0"/>
          </a:p>
          <a:p>
            <a:pPr marL="0" indent="0">
              <a:buNone/>
            </a:pPr>
            <a:r>
              <a:rPr lang="de-DE" sz="2000" dirty="0" smtClean="0"/>
              <a:t>Er macht die </a:t>
            </a:r>
            <a:r>
              <a:rPr lang="de-DE" sz="2000" dirty="0"/>
              <a:t>Funktions-Erfüllung der Gewerkschaften daher auch vom Kampf gegen das kapitalistische Lohnsystem und der „endgültigen Abschaffung des Lohnsystems“ abhängig. </a:t>
            </a:r>
            <a:endParaRPr lang="de-DE" sz="2000" dirty="0" smtClean="0"/>
          </a:p>
          <a:p>
            <a:pPr marL="0" indent="0">
              <a:buNone/>
            </a:pPr>
            <a:r>
              <a:rPr lang="de-DE" sz="2000" dirty="0" smtClean="0"/>
              <a:t>So </a:t>
            </a:r>
            <a:r>
              <a:rPr lang="de-DE" sz="2000" dirty="0"/>
              <a:t>haben für ihn die Selbsttätigkeit der Werktätigen, ihre Arbeits- und Gewerkschaftskämpfe auch die doppelte Bedeutung: </a:t>
            </a:r>
            <a:endParaRPr lang="de-DE" sz="2000" dirty="0" smtClean="0"/>
          </a:p>
          <a:p>
            <a:r>
              <a:rPr lang="de-DE" sz="2000" dirty="0" smtClean="0"/>
              <a:t>einerseits </a:t>
            </a:r>
            <a:r>
              <a:rPr lang="de-DE" sz="2000" dirty="0"/>
              <a:t>des „unvermeidlichen Kleinkriegs“ zur Behauptung ihre Arbeits- und Lebensinteressen im Kapitalismus und </a:t>
            </a:r>
            <a:endParaRPr lang="de-DE" sz="2000" dirty="0" smtClean="0"/>
          </a:p>
          <a:p>
            <a:r>
              <a:rPr lang="de-DE" sz="2000" dirty="0" smtClean="0"/>
              <a:t>andererseits </a:t>
            </a:r>
            <a:r>
              <a:rPr lang="de-DE" sz="2000" dirty="0"/>
              <a:t>als eine Art „Kriegsschule“ zur Vorbereitung auf die revolutionäre Überwindung des kapitalistischen Systems. </a:t>
            </a:r>
            <a:endParaRPr lang="de-DE" sz="2000" dirty="0" smtClean="0"/>
          </a:p>
          <a:p>
            <a:pPr marL="0" indent="0">
              <a:buNone/>
            </a:pPr>
            <a:r>
              <a:rPr lang="de-DE" sz="2000" dirty="0" smtClean="0"/>
              <a:t>Denn </a:t>
            </a:r>
            <a:r>
              <a:rPr lang="de-DE" sz="2000" dirty="0"/>
              <a:t>erst in ihrer Selbsttätigkeit und ihren Kämpfen konstituiert sich die Arbeiterklasse als soziales Subjekt der menschlichen Emanzipation und wird sich ihrer revolutionären Kraft bewusst.</a:t>
            </a:r>
          </a:p>
          <a:p>
            <a:endParaRPr lang="de-AT" sz="2000" dirty="0"/>
          </a:p>
        </p:txBody>
      </p:sp>
    </p:spTree>
    <p:extLst>
      <p:ext uri="{BB962C8B-B14F-4D97-AF65-F5344CB8AC3E}">
        <p14:creationId xmlns:p14="http://schemas.microsoft.com/office/powerpoint/2010/main" val="17523945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9221432" y="-770467"/>
            <a:ext cx="3360034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400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§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Das Recht zu streiken 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de-AT" dirty="0" smtClean="0"/>
              <a:t>allgemeine </a:t>
            </a:r>
            <a:r>
              <a:rPr lang="de-AT" dirty="0"/>
              <a:t>Vorschriften des öffentlichen und privaten </a:t>
            </a:r>
            <a:r>
              <a:rPr lang="de-AT" dirty="0" smtClean="0"/>
              <a:t>Rechts</a:t>
            </a:r>
          </a:p>
          <a:p>
            <a:r>
              <a:rPr lang="de-AT" dirty="0" smtClean="0"/>
              <a:t>Streik </a:t>
            </a:r>
            <a:r>
              <a:rPr lang="de-AT" dirty="0"/>
              <a:t>und die Teilnahme an einem Streik sind in Österreich verfassungsrechtlich geschützt, es besteht rechtliche Streikfreiheit</a:t>
            </a:r>
            <a:r>
              <a:rPr lang="de-AT" dirty="0" smtClean="0"/>
              <a:t>!</a:t>
            </a:r>
          </a:p>
          <a:p>
            <a:r>
              <a:rPr lang="de-AT" dirty="0" smtClean="0"/>
              <a:t>Artikel </a:t>
            </a:r>
            <a:r>
              <a:rPr lang="de-AT" dirty="0"/>
              <a:t>11 der Menschenrechtskonvention garantiert das Recht, Gewerkschaften zu bilden. Dazu gehört auch, in wichtigen Fällen Kampfmaßnahmen zu setzen. </a:t>
            </a:r>
            <a:endParaRPr lang="de-AT" dirty="0" smtClean="0"/>
          </a:p>
          <a:p>
            <a:r>
              <a:rPr lang="de-AT" dirty="0" smtClean="0"/>
              <a:t>Art</a:t>
            </a:r>
            <a:r>
              <a:rPr lang="de-AT" dirty="0"/>
              <a:t>. 8 des Internationalen Paktes über die wirtschaftlichen, sozialen und kulturellen Rechte gewährleistet sogar ausdrücklich ein Streikrecht. </a:t>
            </a:r>
            <a:endParaRPr lang="de-AT" dirty="0" smtClean="0"/>
          </a:p>
          <a:p>
            <a:r>
              <a:rPr lang="de-AT" dirty="0" smtClean="0"/>
              <a:t>Aber: juristischen </a:t>
            </a:r>
            <a:r>
              <a:rPr lang="de-AT" dirty="0"/>
              <a:t>Aspekt </a:t>
            </a:r>
            <a:r>
              <a:rPr lang="de-AT" dirty="0" smtClean="0"/>
              <a:t>nicht </a:t>
            </a:r>
            <a:r>
              <a:rPr lang="de-AT" dirty="0"/>
              <a:t>überschätzen, schließlich handelt es sich primär um einen Machtkampf. </a:t>
            </a:r>
            <a:endParaRPr lang="de-AT" dirty="0" smtClean="0"/>
          </a:p>
          <a:p>
            <a:r>
              <a:rPr lang="de-AT" dirty="0" smtClean="0"/>
              <a:t>Keine Lohnfortzahlung, aber für Gewerkschaftsmitglieder: Streikfonds</a:t>
            </a:r>
          </a:p>
          <a:p>
            <a:r>
              <a:rPr lang="de-AT" dirty="0" smtClean="0"/>
              <a:t>Keine Kündigung, keine Entlassung legal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77677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„Neutralitätsgebot“ des Staates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dirty="0" smtClean="0"/>
              <a:t>Keine Vermittlung von Arbeitslosen durch das AMS an einen bestreikten Betrieb</a:t>
            </a:r>
          </a:p>
          <a:p>
            <a:r>
              <a:rPr lang="de-AT" dirty="0" smtClean="0"/>
              <a:t>Verbot des Einsatzes von </a:t>
            </a:r>
            <a:r>
              <a:rPr lang="de-AT" dirty="0" err="1" smtClean="0"/>
              <a:t>LeiharbeiterInnen</a:t>
            </a:r>
            <a:r>
              <a:rPr lang="de-AT" dirty="0" smtClean="0"/>
              <a:t> in einem bestreikten Betrieb</a:t>
            </a:r>
          </a:p>
          <a:p>
            <a:r>
              <a:rPr lang="de-AT" dirty="0"/>
              <a:t>Verbot des Einsatzes von </a:t>
            </a:r>
            <a:r>
              <a:rPr lang="de-AT" dirty="0" smtClean="0"/>
              <a:t>Zivildienern </a:t>
            </a:r>
            <a:r>
              <a:rPr lang="de-AT" dirty="0"/>
              <a:t>in einem bestreikten </a:t>
            </a:r>
            <a:r>
              <a:rPr lang="de-AT" dirty="0" smtClean="0"/>
              <a:t>Betrieb</a:t>
            </a:r>
          </a:p>
          <a:p>
            <a:r>
              <a:rPr lang="de-AT" dirty="0" smtClean="0"/>
              <a:t>Auch: Möglichkeit der sofortigen Weiterversicherung bei der Krankenkasse (nach den 6 Wochen Nachwirkung)</a:t>
            </a:r>
          </a:p>
          <a:p>
            <a:endParaRPr lang="de-AT" dirty="0" smtClean="0"/>
          </a:p>
          <a:p>
            <a:endParaRPr lang="de-AT" dirty="0" smtClean="0"/>
          </a:p>
          <a:p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74992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199" y="474126"/>
            <a:ext cx="10515600" cy="944176"/>
          </a:xfrm>
        </p:spPr>
        <p:txBody>
          <a:bodyPr/>
          <a:lstStyle/>
          <a:p>
            <a:r>
              <a:rPr lang="de-AT" dirty="0" smtClean="0"/>
              <a:t>Arbeitskampfformen</a:t>
            </a:r>
            <a:endParaRPr lang="de-AT" dirty="0"/>
          </a:p>
        </p:txBody>
      </p:sp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59"/>
          <a:stretch/>
        </p:blipFill>
        <p:spPr>
          <a:xfrm>
            <a:off x="2453732" y="1255222"/>
            <a:ext cx="7284533" cy="5311833"/>
          </a:xfrm>
        </p:spPr>
      </p:pic>
    </p:spTree>
    <p:extLst>
      <p:ext uri="{BB962C8B-B14F-4D97-AF65-F5344CB8AC3E}">
        <p14:creationId xmlns:p14="http://schemas.microsoft.com/office/powerpoint/2010/main" val="34784763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AT" dirty="0"/>
              <a:t>Arten des Streiks</a:t>
            </a:r>
            <a:br>
              <a:rPr lang="de-AT" dirty="0"/>
            </a:br>
            <a:endParaRPr lang="de-AT" dirty="0"/>
          </a:p>
        </p:txBody>
      </p:sp>
      <p:grpSp>
        <p:nvGrpSpPr>
          <p:cNvPr id="5" name="Gruppieren 4"/>
          <p:cNvGrpSpPr/>
          <p:nvPr/>
        </p:nvGrpSpPr>
        <p:grpSpPr>
          <a:xfrm>
            <a:off x="1645321" y="1151010"/>
            <a:ext cx="8034969" cy="4652862"/>
            <a:chOff x="1553881" y="1278106"/>
            <a:chExt cx="8034969" cy="4652862"/>
          </a:xfrm>
        </p:grpSpPr>
        <p:sp>
          <p:nvSpPr>
            <p:cNvPr id="6" name="Freihandform 5"/>
            <p:cNvSpPr/>
            <p:nvPr/>
          </p:nvSpPr>
          <p:spPr>
            <a:xfrm>
              <a:off x="4960448" y="2635135"/>
              <a:ext cx="1254933" cy="1383135"/>
            </a:xfrm>
            <a:custGeom>
              <a:avLst/>
              <a:gdLst>
                <a:gd name="connsiteX0" fmla="*/ 0 w 1226591"/>
                <a:gd name="connsiteY0" fmla="*/ 522213 h 1044426"/>
                <a:gd name="connsiteX1" fmla="*/ 261107 w 1226591"/>
                <a:gd name="connsiteY1" fmla="*/ 0 h 1044426"/>
                <a:gd name="connsiteX2" fmla="*/ 965485 w 1226591"/>
                <a:gd name="connsiteY2" fmla="*/ 0 h 1044426"/>
                <a:gd name="connsiteX3" fmla="*/ 1226591 w 1226591"/>
                <a:gd name="connsiteY3" fmla="*/ 522213 h 1044426"/>
                <a:gd name="connsiteX4" fmla="*/ 965485 w 1226591"/>
                <a:gd name="connsiteY4" fmla="*/ 1044426 h 1044426"/>
                <a:gd name="connsiteX5" fmla="*/ 261107 w 1226591"/>
                <a:gd name="connsiteY5" fmla="*/ 1044426 h 1044426"/>
                <a:gd name="connsiteX6" fmla="*/ 0 w 1226591"/>
                <a:gd name="connsiteY6" fmla="*/ 522213 h 1044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26591" h="1044426">
                  <a:moveTo>
                    <a:pt x="613296" y="0"/>
                  </a:moveTo>
                  <a:lnTo>
                    <a:pt x="1226590" y="222329"/>
                  </a:lnTo>
                  <a:lnTo>
                    <a:pt x="1226590" y="822097"/>
                  </a:lnTo>
                  <a:lnTo>
                    <a:pt x="613296" y="1044426"/>
                  </a:lnTo>
                  <a:lnTo>
                    <a:pt x="1" y="822097"/>
                  </a:lnTo>
                  <a:lnTo>
                    <a:pt x="1" y="222329"/>
                  </a:lnTo>
                  <a:lnTo>
                    <a:pt x="613296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37345" tIns="265452" rIns="237346" bIns="265451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de-DE" sz="2000" kern="1200" dirty="0" smtClean="0"/>
                <a:t>Teil-streik</a:t>
              </a:r>
              <a:endParaRPr lang="de-DE" sz="2000" kern="1200" dirty="0"/>
            </a:p>
          </p:txBody>
        </p:sp>
        <p:sp>
          <p:nvSpPr>
            <p:cNvPr id="7" name="Rechteck 6"/>
            <p:cNvSpPr/>
            <p:nvPr/>
          </p:nvSpPr>
          <p:spPr>
            <a:xfrm>
              <a:off x="6934988" y="2071619"/>
              <a:ext cx="1368876" cy="735955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8" name="Freihandform 7"/>
            <p:cNvSpPr/>
            <p:nvPr/>
          </p:nvSpPr>
          <p:spPr>
            <a:xfrm>
              <a:off x="4227829" y="1388225"/>
              <a:ext cx="1330260" cy="1419349"/>
            </a:xfrm>
            <a:custGeom>
              <a:avLst/>
              <a:gdLst>
                <a:gd name="connsiteX0" fmla="*/ 0 w 1226591"/>
                <a:gd name="connsiteY0" fmla="*/ 533567 h 1067134"/>
                <a:gd name="connsiteX1" fmla="*/ 266784 w 1226591"/>
                <a:gd name="connsiteY1" fmla="*/ 0 h 1067134"/>
                <a:gd name="connsiteX2" fmla="*/ 959808 w 1226591"/>
                <a:gd name="connsiteY2" fmla="*/ 0 h 1067134"/>
                <a:gd name="connsiteX3" fmla="*/ 1226591 w 1226591"/>
                <a:gd name="connsiteY3" fmla="*/ 533567 h 1067134"/>
                <a:gd name="connsiteX4" fmla="*/ 959808 w 1226591"/>
                <a:gd name="connsiteY4" fmla="*/ 1067134 h 1067134"/>
                <a:gd name="connsiteX5" fmla="*/ 266784 w 1226591"/>
                <a:gd name="connsiteY5" fmla="*/ 1067134 h 1067134"/>
                <a:gd name="connsiteX6" fmla="*/ 0 w 1226591"/>
                <a:gd name="connsiteY6" fmla="*/ 533567 h 1067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26591" h="1067134">
                  <a:moveTo>
                    <a:pt x="613296" y="0"/>
                  </a:moveTo>
                  <a:lnTo>
                    <a:pt x="1226590" y="232102"/>
                  </a:lnTo>
                  <a:lnTo>
                    <a:pt x="1226590" y="835033"/>
                  </a:lnTo>
                  <a:lnTo>
                    <a:pt x="613296" y="1067134"/>
                  </a:lnTo>
                  <a:lnTo>
                    <a:pt x="1" y="835033"/>
                  </a:lnTo>
                  <a:lnTo>
                    <a:pt x="1" y="232102"/>
                  </a:lnTo>
                  <a:lnTo>
                    <a:pt x="613296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66295" tIns="191145" rIns="166296" bIns="191144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de-DE" sz="2000" kern="1200" dirty="0" smtClean="0"/>
                <a:t>Voll-streik</a:t>
              </a:r>
              <a:endParaRPr lang="de-DE" sz="2000" kern="1200" dirty="0"/>
            </a:p>
          </p:txBody>
        </p:sp>
        <p:sp>
          <p:nvSpPr>
            <p:cNvPr id="9" name="Freihandform 8"/>
            <p:cNvSpPr/>
            <p:nvPr/>
          </p:nvSpPr>
          <p:spPr>
            <a:xfrm>
              <a:off x="8401651" y="3112750"/>
              <a:ext cx="1187199" cy="1311653"/>
            </a:xfrm>
            <a:custGeom>
              <a:avLst/>
              <a:gdLst>
                <a:gd name="connsiteX0" fmla="*/ 0 w 1226591"/>
                <a:gd name="connsiteY0" fmla="*/ 593599 h 1187198"/>
                <a:gd name="connsiteX1" fmla="*/ 296800 w 1226591"/>
                <a:gd name="connsiteY1" fmla="*/ 0 h 1187198"/>
                <a:gd name="connsiteX2" fmla="*/ 929792 w 1226591"/>
                <a:gd name="connsiteY2" fmla="*/ 0 h 1187198"/>
                <a:gd name="connsiteX3" fmla="*/ 1226591 w 1226591"/>
                <a:gd name="connsiteY3" fmla="*/ 593599 h 1187198"/>
                <a:gd name="connsiteX4" fmla="*/ 929792 w 1226591"/>
                <a:gd name="connsiteY4" fmla="*/ 1187198 h 1187198"/>
                <a:gd name="connsiteX5" fmla="*/ 296800 w 1226591"/>
                <a:gd name="connsiteY5" fmla="*/ 1187198 h 1187198"/>
                <a:gd name="connsiteX6" fmla="*/ 0 w 1226591"/>
                <a:gd name="connsiteY6" fmla="*/ 593599 h 11871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26591" h="1187198">
                  <a:moveTo>
                    <a:pt x="613296" y="0"/>
                  </a:moveTo>
                  <a:lnTo>
                    <a:pt x="1226590" y="287268"/>
                  </a:lnTo>
                  <a:lnTo>
                    <a:pt x="1226590" y="899931"/>
                  </a:lnTo>
                  <a:lnTo>
                    <a:pt x="613296" y="1187198"/>
                  </a:lnTo>
                  <a:lnTo>
                    <a:pt x="1" y="899931"/>
                  </a:lnTo>
                  <a:lnTo>
                    <a:pt x="1" y="287268"/>
                  </a:lnTo>
                  <a:lnTo>
                    <a:pt x="613296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40409" tIns="246870" rIns="240410" bIns="246869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de-DE" sz="1200" kern="1200" dirty="0" smtClean="0"/>
                <a:t>Sympathie-streik</a:t>
              </a:r>
              <a:endParaRPr lang="de-DE" sz="1200" kern="1200" dirty="0"/>
            </a:p>
          </p:txBody>
        </p:sp>
        <p:sp>
          <p:nvSpPr>
            <p:cNvPr id="10" name="Rechteck 9"/>
            <p:cNvSpPr/>
            <p:nvPr/>
          </p:nvSpPr>
          <p:spPr>
            <a:xfrm>
              <a:off x="3888134" y="3112750"/>
              <a:ext cx="1324719" cy="735955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1" name="Freihandform 10"/>
            <p:cNvSpPr/>
            <p:nvPr/>
          </p:nvSpPr>
          <p:spPr>
            <a:xfrm>
              <a:off x="6460473" y="1837941"/>
              <a:ext cx="1351847" cy="1418995"/>
            </a:xfrm>
            <a:custGeom>
              <a:avLst/>
              <a:gdLst>
                <a:gd name="connsiteX0" fmla="*/ 0 w 1226591"/>
                <a:gd name="connsiteY0" fmla="*/ 533567 h 1067134"/>
                <a:gd name="connsiteX1" fmla="*/ 266784 w 1226591"/>
                <a:gd name="connsiteY1" fmla="*/ 0 h 1067134"/>
                <a:gd name="connsiteX2" fmla="*/ 959808 w 1226591"/>
                <a:gd name="connsiteY2" fmla="*/ 0 h 1067134"/>
                <a:gd name="connsiteX3" fmla="*/ 1226591 w 1226591"/>
                <a:gd name="connsiteY3" fmla="*/ 533567 h 1067134"/>
                <a:gd name="connsiteX4" fmla="*/ 959808 w 1226591"/>
                <a:gd name="connsiteY4" fmla="*/ 1067134 h 1067134"/>
                <a:gd name="connsiteX5" fmla="*/ 266784 w 1226591"/>
                <a:gd name="connsiteY5" fmla="*/ 1067134 h 1067134"/>
                <a:gd name="connsiteX6" fmla="*/ 0 w 1226591"/>
                <a:gd name="connsiteY6" fmla="*/ 533567 h 1067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26591" h="1067134">
                  <a:moveTo>
                    <a:pt x="613296" y="0"/>
                  </a:moveTo>
                  <a:lnTo>
                    <a:pt x="1226590" y="232102"/>
                  </a:lnTo>
                  <a:lnTo>
                    <a:pt x="1226590" y="835033"/>
                  </a:lnTo>
                  <a:lnTo>
                    <a:pt x="613296" y="1067134"/>
                  </a:lnTo>
                  <a:lnTo>
                    <a:pt x="1" y="835033"/>
                  </a:lnTo>
                  <a:lnTo>
                    <a:pt x="1" y="232102"/>
                  </a:lnTo>
                  <a:lnTo>
                    <a:pt x="613296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66295" tIns="191145" rIns="166296" bIns="191144" numCol="1" spcCol="1270" anchor="ctr" anchorCtr="0">
              <a:noAutofit/>
            </a:bodyPr>
            <a:lstStyle/>
            <a:p>
              <a:pPr lvl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de-DE" sz="2300" kern="1200" dirty="0" smtClean="0"/>
                <a:t>Warn-streik</a:t>
              </a:r>
              <a:endParaRPr lang="de-DE" sz="2300" kern="1200" dirty="0"/>
            </a:p>
          </p:txBody>
        </p:sp>
        <p:sp>
          <p:nvSpPr>
            <p:cNvPr id="12" name="Freihandform 11"/>
            <p:cNvSpPr/>
            <p:nvPr/>
          </p:nvSpPr>
          <p:spPr>
            <a:xfrm>
              <a:off x="6076766" y="3624925"/>
              <a:ext cx="1350133" cy="1537800"/>
            </a:xfrm>
            <a:custGeom>
              <a:avLst/>
              <a:gdLst>
                <a:gd name="connsiteX0" fmla="*/ 0 w 1226591"/>
                <a:gd name="connsiteY0" fmla="*/ 533567 h 1067134"/>
                <a:gd name="connsiteX1" fmla="*/ 266784 w 1226591"/>
                <a:gd name="connsiteY1" fmla="*/ 0 h 1067134"/>
                <a:gd name="connsiteX2" fmla="*/ 959808 w 1226591"/>
                <a:gd name="connsiteY2" fmla="*/ 0 h 1067134"/>
                <a:gd name="connsiteX3" fmla="*/ 1226591 w 1226591"/>
                <a:gd name="connsiteY3" fmla="*/ 533567 h 1067134"/>
                <a:gd name="connsiteX4" fmla="*/ 959808 w 1226591"/>
                <a:gd name="connsiteY4" fmla="*/ 1067134 h 1067134"/>
                <a:gd name="connsiteX5" fmla="*/ 266784 w 1226591"/>
                <a:gd name="connsiteY5" fmla="*/ 1067134 h 1067134"/>
                <a:gd name="connsiteX6" fmla="*/ 0 w 1226591"/>
                <a:gd name="connsiteY6" fmla="*/ 533567 h 1067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26591" h="1067134">
                  <a:moveTo>
                    <a:pt x="613296" y="0"/>
                  </a:moveTo>
                  <a:lnTo>
                    <a:pt x="1226590" y="232102"/>
                  </a:lnTo>
                  <a:lnTo>
                    <a:pt x="1226590" y="835033"/>
                  </a:lnTo>
                  <a:lnTo>
                    <a:pt x="613296" y="1067134"/>
                  </a:lnTo>
                  <a:lnTo>
                    <a:pt x="1" y="835033"/>
                  </a:lnTo>
                  <a:lnTo>
                    <a:pt x="1" y="232102"/>
                  </a:lnTo>
                  <a:lnTo>
                    <a:pt x="613296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27255" tIns="252105" rIns="227256" bIns="252104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de-DE" sz="1600" kern="1200" dirty="0" smtClean="0"/>
                <a:t>Schwer-punkt-streik</a:t>
              </a:r>
              <a:endParaRPr lang="de-DE" sz="1600" kern="1200" dirty="0"/>
            </a:p>
          </p:txBody>
        </p:sp>
        <p:sp>
          <p:nvSpPr>
            <p:cNvPr id="13" name="Rechteck 12"/>
            <p:cNvSpPr/>
            <p:nvPr/>
          </p:nvSpPr>
          <p:spPr>
            <a:xfrm>
              <a:off x="6934988" y="4153882"/>
              <a:ext cx="1368876" cy="735955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4" name="Freihandform 13"/>
            <p:cNvSpPr/>
            <p:nvPr/>
          </p:nvSpPr>
          <p:spPr>
            <a:xfrm>
              <a:off x="4372647" y="3967404"/>
              <a:ext cx="1327582" cy="1485783"/>
            </a:xfrm>
            <a:custGeom>
              <a:avLst/>
              <a:gdLst>
                <a:gd name="connsiteX0" fmla="*/ 0 w 1226591"/>
                <a:gd name="connsiteY0" fmla="*/ 533567 h 1067134"/>
                <a:gd name="connsiteX1" fmla="*/ 266784 w 1226591"/>
                <a:gd name="connsiteY1" fmla="*/ 0 h 1067134"/>
                <a:gd name="connsiteX2" fmla="*/ 959808 w 1226591"/>
                <a:gd name="connsiteY2" fmla="*/ 0 h 1067134"/>
                <a:gd name="connsiteX3" fmla="*/ 1226591 w 1226591"/>
                <a:gd name="connsiteY3" fmla="*/ 533567 h 1067134"/>
                <a:gd name="connsiteX4" fmla="*/ 959808 w 1226591"/>
                <a:gd name="connsiteY4" fmla="*/ 1067134 h 1067134"/>
                <a:gd name="connsiteX5" fmla="*/ 266784 w 1226591"/>
                <a:gd name="connsiteY5" fmla="*/ 1067134 h 1067134"/>
                <a:gd name="connsiteX6" fmla="*/ 0 w 1226591"/>
                <a:gd name="connsiteY6" fmla="*/ 533567 h 1067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26591" h="1067134">
                  <a:moveTo>
                    <a:pt x="613296" y="0"/>
                  </a:moveTo>
                  <a:lnTo>
                    <a:pt x="1226590" y="232102"/>
                  </a:lnTo>
                  <a:lnTo>
                    <a:pt x="1226590" y="835033"/>
                  </a:lnTo>
                  <a:lnTo>
                    <a:pt x="613296" y="1067134"/>
                  </a:lnTo>
                  <a:lnTo>
                    <a:pt x="1" y="835033"/>
                  </a:lnTo>
                  <a:lnTo>
                    <a:pt x="1" y="232102"/>
                  </a:lnTo>
                  <a:lnTo>
                    <a:pt x="613296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66295" tIns="191145" rIns="166296" bIns="191144" numCol="1" spcCol="1270" anchor="ctr" anchorCtr="0">
              <a:noAutofit/>
            </a:bodyPr>
            <a:lstStyle/>
            <a:p>
              <a:pPr lvl="0"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de-DE" sz="1500" kern="1200" dirty="0" smtClean="0"/>
                <a:t>Rollstreik</a:t>
              </a:r>
              <a:endParaRPr lang="de-DE" sz="1500" kern="1200" dirty="0"/>
            </a:p>
          </p:txBody>
        </p:sp>
        <p:sp>
          <p:nvSpPr>
            <p:cNvPr id="15" name="Freihandform 14"/>
            <p:cNvSpPr/>
            <p:nvPr/>
          </p:nvSpPr>
          <p:spPr>
            <a:xfrm>
              <a:off x="1553881" y="1278106"/>
              <a:ext cx="1462430" cy="1529468"/>
            </a:xfrm>
            <a:custGeom>
              <a:avLst/>
              <a:gdLst>
                <a:gd name="connsiteX0" fmla="*/ 0 w 1226591"/>
                <a:gd name="connsiteY0" fmla="*/ 601907 h 1203813"/>
                <a:gd name="connsiteX1" fmla="*/ 300953 w 1226591"/>
                <a:gd name="connsiteY1" fmla="*/ 0 h 1203813"/>
                <a:gd name="connsiteX2" fmla="*/ 925638 w 1226591"/>
                <a:gd name="connsiteY2" fmla="*/ 0 h 1203813"/>
                <a:gd name="connsiteX3" fmla="*/ 1226591 w 1226591"/>
                <a:gd name="connsiteY3" fmla="*/ 601907 h 1203813"/>
                <a:gd name="connsiteX4" fmla="*/ 925638 w 1226591"/>
                <a:gd name="connsiteY4" fmla="*/ 1203813 h 1203813"/>
                <a:gd name="connsiteX5" fmla="*/ 300953 w 1226591"/>
                <a:gd name="connsiteY5" fmla="*/ 1203813 h 1203813"/>
                <a:gd name="connsiteX6" fmla="*/ 0 w 1226591"/>
                <a:gd name="connsiteY6" fmla="*/ 601907 h 1203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26591" h="1203813">
                  <a:moveTo>
                    <a:pt x="613295" y="0"/>
                  </a:moveTo>
                  <a:lnTo>
                    <a:pt x="1226591" y="295364"/>
                  </a:lnTo>
                  <a:lnTo>
                    <a:pt x="1226591" y="908449"/>
                  </a:lnTo>
                  <a:lnTo>
                    <a:pt x="613295" y="1203813"/>
                  </a:lnTo>
                  <a:lnTo>
                    <a:pt x="0" y="908449"/>
                  </a:lnTo>
                  <a:lnTo>
                    <a:pt x="0" y="295364"/>
                  </a:lnTo>
                  <a:lnTo>
                    <a:pt x="613295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59733" tIns="263494" rIns="259733" bIns="263494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de-DE" kern="1200" dirty="0" smtClean="0"/>
                <a:t>Massen-streik</a:t>
              </a:r>
              <a:endParaRPr lang="de-DE" kern="1200" dirty="0"/>
            </a:p>
          </p:txBody>
        </p:sp>
        <p:sp>
          <p:nvSpPr>
            <p:cNvPr id="16" name="Rechteck 15"/>
            <p:cNvSpPr/>
            <p:nvPr/>
          </p:nvSpPr>
          <p:spPr>
            <a:xfrm>
              <a:off x="3888134" y="5195013"/>
              <a:ext cx="1324719" cy="735955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7" name="Freihandform 16"/>
            <p:cNvSpPr/>
            <p:nvPr/>
          </p:nvSpPr>
          <p:spPr>
            <a:xfrm>
              <a:off x="2496739" y="2415004"/>
              <a:ext cx="1382009" cy="1683863"/>
            </a:xfrm>
            <a:custGeom>
              <a:avLst/>
              <a:gdLst>
                <a:gd name="connsiteX0" fmla="*/ 0 w 1226591"/>
                <a:gd name="connsiteY0" fmla="*/ 533567 h 1067134"/>
                <a:gd name="connsiteX1" fmla="*/ 266784 w 1226591"/>
                <a:gd name="connsiteY1" fmla="*/ 0 h 1067134"/>
                <a:gd name="connsiteX2" fmla="*/ 959808 w 1226591"/>
                <a:gd name="connsiteY2" fmla="*/ 0 h 1067134"/>
                <a:gd name="connsiteX3" fmla="*/ 1226591 w 1226591"/>
                <a:gd name="connsiteY3" fmla="*/ 533567 h 1067134"/>
                <a:gd name="connsiteX4" fmla="*/ 959808 w 1226591"/>
                <a:gd name="connsiteY4" fmla="*/ 1067134 h 1067134"/>
                <a:gd name="connsiteX5" fmla="*/ 266784 w 1226591"/>
                <a:gd name="connsiteY5" fmla="*/ 1067134 h 1067134"/>
                <a:gd name="connsiteX6" fmla="*/ 0 w 1226591"/>
                <a:gd name="connsiteY6" fmla="*/ 533567 h 1067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26591" h="1067134">
                  <a:moveTo>
                    <a:pt x="613296" y="0"/>
                  </a:moveTo>
                  <a:lnTo>
                    <a:pt x="1226590" y="232102"/>
                  </a:lnTo>
                  <a:lnTo>
                    <a:pt x="1226590" y="835033"/>
                  </a:lnTo>
                  <a:lnTo>
                    <a:pt x="613296" y="1067134"/>
                  </a:lnTo>
                  <a:lnTo>
                    <a:pt x="1" y="835033"/>
                  </a:lnTo>
                  <a:lnTo>
                    <a:pt x="1" y="232102"/>
                  </a:lnTo>
                  <a:lnTo>
                    <a:pt x="613296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66295" tIns="191145" rIns="166296" bIns="191144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de-DE" sz="1800" kern="1200" dirty="0" smtClean="0"/>
                <a:t>General-streik</a:t>
              </a:r>
              <a:endParaRPr lang="de-DE" sz="1800" kern="1200" dirty="0"/>
            </a:p>
          </p:txBody>
        </p:sp>
      </p:grpSp>
      <p:sp>
        <p:nvSpPr>
          <p:cNvPr id="18" name="Freihandform 17"/>
          <p:cNvSpPr/>
          <p:nvPr/>
        </p:nvSpPr>
        <p:spPr>
          <a:xfrm>
            <a:off x="8869819" y="1656383"/>
            <a:ext cx="1295979" cy="1451929"/>
          </a:xfrm>
          <a:custGeom>
            <a:avLst/>
            <a:gdLst>
              <a:gd name="connsiteX0" fmla="*/ 0 w 1226591"/>
              <a:gd name="connsiteY0" fmla="*/ 533567 h 1067134"/>
              <a:gd name="connsiteX1" fmla="*/ 266784 w 1226591"/>
              <a:gd name="connsiteY1" fmla="*/ 0 h 1067134"/>
              <a:gd name="connsiteX2" fmla="*/ 959808 w 1226591"/>
              <a:gd name="connsiteY2" fmla="*/ 0 h 1067134"/>
              <a:gd name="connsiteX3" fmla="*/ 1226591 w 1226591"/>
              <a:gd name="connsiteY3" fmla="*/ 533567 h 1067134"/>
              <a:gd name="connsiteX4" fmla="*/ 959808 w 1226591"/>
              <a:gd name="connsiteY4" fmla="*/ 1067134 h 1067134"/>
              <a:gd name="connsiteX5" fmla="*/ 266784 w 1226591"/>
              <a:gd name="connsiteY5" fmla="*/ 1067134 h 1067134"/>
              <a:gd name="connsiteX6" fmla="*/ 0 w 1226591"/>
              <a:gd name="connsiteY6" fmla="*/ 533567 h 1067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26591" h="1067134">
                <a:moveTo>
                  <a:pt x="613296" y="0"/>
                </a:moveTo>
                <a:lnTo>
                  <a:pt x="1226590" y="232102"/>
                </a:lnTo>
                <a:lnTo>
                  <a:pt x="1226590" y="835033"/>
                </a:lnTo>
                <a:lnTo>
                  <a:pt x="613296" y="1067134"/>
                </a:lnTo>
                <a:lnTo>
                  <a:pt x="1" y="835033"/>
                </a:lnTo>
                <a:lnTo>
                  <a:pt x="1" y="232102"/>
                </a:lnTo>
                <a:lnTo>
                  <a:pt x="613296" y="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6295" tIns="191145" rIns="166296" bIns="191144" numCol="1" spcCol="1270" anchor="ctr" anchorCtr="0">
            <a:noAutofit/>
          </a:bodyPr>
          <a:lstStyle/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de-DE" sz="1600" kern="1200" dirty="0" smtClean="0"/>
              <a:t>Solidaritäts-streik</a:t>
            </a:r>
            <a:endParaRPr lang="de-DE" sz="1600" kern="1200" dirty="0"/>
          </a:p>
        </p:txBody>
      </p:sp>
      <p:sp>
        <p:nvSpPr>
          <p:cNvPr id="19" name="Freihandform 18"/>
          <p:cNvSpPr/>
          <p:nvPr/>
        </p:nvSpPr>
        <p:spPr>
          <a:xfrm>
            <a:off x="630588" y="4624200"/>
            <a:ext cx="1487978" cy="1623388"/>
          </a:xfrm>
          <a:custGeom>
            <a:avLst/>
            <a:gdLst>
              <a:gd name="connsiteX0" fmla="*/ 0 w 1226591"/>
              <a:gd name="connsiteY0" fmla="*/ 533567 h 1067134"/>
              <a:gd name="connsiteX1" fmla="*/ 266784 w 1226591"/>
              <a:gd name="connsiteY1" fmla="*/ 0 h 1067134"/>
              <a:gd name="connsiteX2" fmla="*/ 959808 w 1226591"/>
              <a:gd name="connsiteY2" fmla="*/ 0 h 1067134"/>
              <a:gd name="connsiteX3" fmla="*/ 1226591 w 1226591"/>
              <a:gd name="connsiteY3" fmla="*/ 533567 h 1067134"/>
              <a:gd name="connsiteX4" fmla="*/ 959808 w 1226591"/>
              <a:gd name="connsiteY4" fmla="*/ 1067134 h 1067134"/>
              <a:gd name="connsiteX5" fmla="*/ 266784 w 1226591"/>
              <a:gd name="connsiteY5" fmla="*/ 1067134 h 1067134"/>
              <a:gd name="connsiteX6" fmla="*/ 0 w 1226591"/>
              <a:gd name="connsiteY6" fmla="*/ 533567 h 1067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26591" h="1067134">
                <a:moveTo>
                  <a:pt x="613296" y="0"/>
                </a:moveTo>
                <a:lnTo>
                  <a:pt x="1226590" y="232102"/>
                </a:lnTo>
                <a:lnTo>
                  <a:pt x="1226590" y="835033"/>
                </a:lnTo>
                <a:lnTo>
                  <a:pt x="613296" y="1067134"/>
                </a:lnTo>
                <a:lnTo>
                  <a:pt x="1" y="835033"/>
                </a:lnTo>
                <a:lnTo>
                  <a:pt x="1" y="232102"/>
                </a:lnTo>
                <a:lnTo>
                  <a:pt x="613296" y="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7255" tIns="252105" rIns="227256" bIns="252104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de-DE" sz="1600" dirty="0"/>
              <a:t>p</a:t>
            </a:r>
            <a:r>
              <a:rPr lang="de-DE" sz="1600" kern="1200" dirty="0" smtClean="0"/>
              <a:t>olitischer Streik</a:t>
            </a:r>
            <a:endParaRPr lang="de-DE" sz="1600" kern="1200" dirty="0"/>
          </a:p>
        </p:txBody>
      </p:sp>
      <p:sp>
        <p:nvSpPr>
          <p:cNvPr id="20" name="Freihandform 19"/>
          <p:cNvSpPr/>
          <p:nvPr/>
        </p:nvSpPr>
        <p:spPr>
          <a:xfrm>
            <a:off x="530807" y="3199606"/>
            <a:ext cx="1649004" cy="1651827"/>
          </a:xfrm>
          <a:custGeom>
            <a:avLst/>
            <a:gdLst>
              <a:gd name="connsiteX0" fmla="*/ 0 w 1226591"/>
              <a:gd name="connsiteY0" fmla="*/ 533567 h 1067134"/>
              <a:gd name="connsiteX1" fmla="*/ 266784 w 1226591"/>
              <a:gd name="connsiteY1" fmla="*/ 0 h 1067134"/>
              <a:gd name="connsiteX2" fmla="*/ 959808 w 1226591"/>
              <a:gd name="connsiteY2" fmla="*/ 0 h 1067134"/>
              <a:gd name="connsiteX3" fmla="*/ 1226591 w 1226591"/>
              <a:gd name="connsiteY3" fmla="*/ 533567 h 1067134"/>
              <a:gd name="connsiteX4" fmla="*/ 959808 w 1226591"/>
              <a:gd name="connsiteY4" fmla="*/ 1067134 h 1067134"/>
              <a:gd name="connsiteX5" fmla="*/ 266784 w 1226591"/>
              <a:gd name="connsiteY5" fmla="*/ 1067134 h 1067134"/>
              <a:gd name="connsiteX6" fmla="*/ 0 w 1226591"/>
              <a:gd name="connsiteY6" fmla="*/ 533567 h 1067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26591" h="1067134">
                <a:moveTo>
                  <a:pt x="613296" y="0"/>
                </a:moveTo>
                <a:lnTo>
                  <a:pt x="1226590" y="232102"/>
                </a:lnTo>
                <a:lnTo>
                  <a:pt x="1226590" y="835033"/>
                </a:lnTo>
                <a:lnTo>
                  <a:pt x="613296" y="1067134"/>
                </a:lnTo>
                <a:lnTo>
                  <a:pt x="1" y="835033"/>
                </a:lnTo>
                <a:lnTo>
                  <a:pt x="1" y="232102"/>
                </a:lnTo>
                <a:lnTo>
                  <a:pt x="613296" y="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7255" tIns="252105" rIns="227256" bIns="252104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de-DE" sz="1600" kern="1200" dirty="0" smtClean="0"/>
              <a:t>ökonomischer Streik</a:t>
            </a:r>
            <a:endParaRPr lang="de-DE" sz="1600" kern="1200" dirty="0"/>
          </a:p>
        </p:txBody>
      </p:sp>
      <p:sp>
        <p:nvSpPr>
          <p:cNvPr id="21" name="Freihandform 20"/>
          <p:cNvSpPr/>
          <p:nvPr/>
        </p:nvSpPr>
        <p:spPr>
          <a:xfrm>
            <a:off x="7405928" y="4631270"/>
            <a:ext cx="1187199" cy="1311653"/>
          </a:xfrm>
          <a:custGeom>
            <a:avLst/>
            <a:gdLst>
              <a:gd name="connsiteX0" fmla="*/ 0 w 1226591"/>
              <a:gd name="connsiteY0" fmla="*/ 593599 h 1187198"/>
              <a:gd name="connsiteX1" fmla="*/ 296800 w 1226591"/>
              <a:gd name="connsiteY1" fmla="*/ 0 h 1187198"/>
              <a:gd name="connsiteX2" fmla="*/ 929792 w 1226591"/>
              <a:gd name="connsiteY2" fmla="*/ 0 h 1187198"/>
              <a:gd name="connsiteX3" fmla="*/ 1226591 w 1226591"/>
              <a:gd name="connsiteY3" fmla="*/ 593599 h 1187198"/>
              <a:gd name="connsiteX4" fmla="*/ 929792 w 1226591"/>
              <a:gd name="connsiteY4" fmla="*/ 1187198 h 1187198"/>
              <a:gd name="connsiteX5" fmla="*/ 296800 w 1226591"/>
              <a:gd name="connsiteY5" fmla="*/ 1187198 h 1187198"/>
              <a:gd name="connsiteX6" fmla="*/ 0 w 1226591"/>
              <a:gd name="connsiteY6" fmla="*/ 593599 h 1187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26591" h="1187198">
                <a:moveTo>
                  <a:pt x="613296" y="0"/>
                </a:moveTo>
                <a:lnTo>
                  <a:pt x="1226590" y="287268"/>
                </a:lnTo>
                <a:lnTo>
                  <a:pt x="1226590" y="899931"/>
                </a:lnTo>
                <a:lnTo>
                  <a:pt x="613296" y="1187198"/>
                </a:lnTo>
                <a:lnTo>
                  <a:pt x="1" y="899931"/>
                </a:lnTo>
                <a:lnTo>
                  <a:pt x="1" y="287268"/>
                </a:lnTo>
                <a:lnTo>
                  <a:pt x="613296" y="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0409" tIns="246870" rIns="240410" bIns="246869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de-DE" sz="1200" kern="1200" dirty="0" smtClean="0"/>
              <a:t>Bummel-streik</a:t>
            </a:r>
            <a:endParaRPr lang="de-DE" sz="1200" kern="1200" dirty="0"/>
          </a:p>
        </p:txBody>
      </p:sp>
      <p:sp>
        <p:nvSpPr>
          <p:cNvPr id="23" name="Freihandform 22"/>
          <p:cNvSpPr/>
          <p:nvPr/>
        </p:nvSpPr>
        <p:spPr>
          <a:xfrm>
            <a:off x="5445762" y="4932747"/>
            <a:ext cx="1568779" cy="1782657"/>
          </a:xfrm>
          <a:custGeom>
            <a:avLst/>
            <a:gdLst>
              <a:gd name="connsiteX0" fmla="*/ 0 w 1226591"/>
              <a:gd name="connsiteY0" fmla="*/ 593599 h 1187198"/>
              <a:gd name="connsiteX1" fmla="*/ 296800 w 1226591"/>
              <a:gd name="connsiteY1" fmla="*/ 0 h 1187198"/>
              <a:gd name="connsiteX2" fmla="*/ 929792 w 1226591"/>
              <a:gd name="connsiteY2" fmla="*/ 0 h 1187198"/>
              <a:gd name="connsiteX3" fmla="*/ 1226591 w 1226591"/>
              <a:gd name="connsiteY3" fmla="*/ 593599 h 1187198"/>
              <a:gd name="connsiteX4" fmla="*/ 929792 w 1226591"/>
              <a:gd name="connsiteY4" fmla="*/ 1187198 h 1187198"/>
              <a:gd name="connsiteX5" fmla="*/ 296800 w 1226591"/>
              <a:gd name="connsiteY5" fmla="*/ 1187198 h 1187198"/>
              <a:gd name="connsiteX6" fmla="*/ 0 w 1226591"/>
              <a:gd name="connsiteY6" fmla="*/ 593599 h 1187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26591" h="1187198">
                <a:moveTo>
                  <a:pt x="613296" y="0"/>
                </a:moveTo>
                <a:lnTo>
                  <a:pt x="1226590" y="287268"/>
                </a:lnTo>
                <a:lnTo>
                  <a:pt x="1226590" y="899931"/>
                </a:lnTo>
                <a:lnTo>
                  <a:pt x="613296" y="1187198"/>
                </a:lnTo>
                <a:lnTo>
                  <a:pt x="1" y="899931"/>
                </a:lnTo>
                <a:lnTo>
                  <a:pt x="1" y="287268"/>
                </a:lnTo>
                <a:lnTo>
                  <a:pt x="613296" y="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0409" tIns="246870" rIns="240410" bIns="246869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de-DE" sz="1400" kern="1200" dirty="0" smtClean="0"/>
              <a:t>Betriebs-besetzung („verkehrter“ Streik)</a:t>
            </a:r>
            <a:endParaRPr lang="de-DE" sz="1400" kern="1200" dirty="0"/>
          </a:p>
        </p:txBody>
      </p:sp>
      <p:sp>
        <p:nvSpPr>
          <p:cNvPr id="22" name="Freihandform 21"/>
          <p:cNvSpPr/>
          <p:nvPr/>
        </p:nvSpPr>
        <p:spPr>
          <a:xfrm>
            <a:off x="10684624" y="4355869"/>
            <a:ext cx="1063359" cy="1173805"/>
          </a:xfrm>
          <a:custGeom>
            <a:avLst/>
            <a:gdLst>
              <a:gd name="connsiteX0" fmla="*/ 0 w 1226591"/>
              <a:gd name="connsiteY0" fmla="*/ 593599 h 1187198"/>
              <a:gd name="connsiteX1" fmla="*/ 296800 w 1226591"/>
              <a:gd name="connsiteY1" fmla="*/ 0 h 1187198"/>
              <a:gd name="connsiteX2" fmla="*/ 929792 w 1226591"/>
              <a:gd name="connsiteY2" fmla="*/ 0 h 1187198"/>
              <a:gd name="connsiteX3" fmla="*/ 1226591 w 1226591"/>
              <a:gd name="connsiteY3" fmla="*/ 593599 h 1187198"/>
              <a:gd name="connsiteX4" fmla="*/ 929792 w 1226591"/>
              <a:gd name="connsiteY4" fmla="*/ 1187198 h 1187198"/>
              <a:gd name="connsiteX5" fmla="*/ 296800 w 1226591"/>
              <a:gd name="connsiteY5" fmla="*/ 1187198 h 1187198"/>
              <a:gd name="connsiteX6" fmla="*/ 0 w 1226591"/>
              <a:gd name="connsiteY6" fmla="*/ 593599 h 1187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26591" h="1187198">
                <a:moveTo>
                  <a:pt x="613296" y="0"/>
                </a:moveTo>
                <a:lnTo>
                  <a:pt x="1226590" y="287268"/>
                </a:lnTo>
                <a:lnTo>
                  <a:pt x="1226590" y="899931"/>
                </a:lnTo>
                <a:lnTo>
                  <a:pt x="613296" y="1187198"/>
                </a:lnTo>
                <a:lnTo>
                  <a:pt x="1" y="899931"/>
                </a:lnTo>
                <a:lnTo>
                  <a:pt x="1" y="287268"/>
                </a:lnTo>
                <a:lnTo>
                  <a:pt x="613296" y="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0409" tIns="246870" rIns="240410" bIns="246869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de-DE" sz="1200" kern="1200" dirty="0" smtClean="0"/>
              <a:t>Defensiv</a:t>
            </a:r>
          </a:p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de-DE" sz="1200" dirty="0" smtClean="0"/>
              <a:t>(Abwehr-streik)</a:t>
            </a:r>
            <a:endParaRPr lang="de-DE" sz="1200" kern="1200" dirty="0"/>
          </a:p>
        </p:txBody>
      </p:sp>
      <p:sp>
        <p:nvSpPr>
          <p:cNvPr id="25" name="Freihandform 24"/>
          <p:cNvSpPr/>
          <p:nvPr/>
        </p:nvSpPr>
        <p:spPr>
          <a:xfrm>
            <a:off x="10684625" y="3398560"/>
            <a:ext cx="1063359" cy="1173805"/>
          </a:xfrm>
          <a:custGeom>
            <a:avLst/>
            <a:gdLst>
              <a:gd name="connsiteX0" fmla="*/ 0 w 1226591"/>
              <a:gd name="connsiteY0" fmla="*/ 593599 h 1187198"/>
              <a:gd name="connsiteX1" fmla="*/ 296800 w 1226591"/>
              <a:gd name="connsiteY1" fmla="*/ 0 h 1187198"/>
              <a:gd name="connsiteX2" fmla="*/ 929792 w 1226591"/>
              <a:gd name="connsiteY2" fmla="*/ 0 h 1187198"/>
              <a:gd name="connsiteX3" fmla="*/ 1226591 w 1226591"/>
              <a:gd name="connsiteY3" fmla="*/ 593599 h 1187198"/>
              <a:gd name="connsiteX4" fmla="*/ 929792 w 1226591"/>
              <a:gd name="connsiteY4" fmla="*/ 1187198 h 1187198"/>
              <a:gd name="connsiteX5" fmla="*/ 296800 w 1226591"/>
              <a:gd name="connsiteY5" fmla="*/ 1187198 h 1187198"/>
              <a:gd name="connsiteX6" fmla="*/ 0 w 1226591"/>
              <a:gd name="connsiteY6" fmla="*/ 593599 h 1187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26591" h="1187198">
                <a:moveTo>
                  <a:pt x="613296" y="0"/>
                </a:moveTo>
                <a:lnTo>
                  <a:pt x="1226590" y="287268"/>
                </a:lnTo>
                <a:lnTo>
                  <a:pt x="1226590" y="899931"/>
                </a:lnTo>
                <a:lnTo>
                  <a:pt x="613296" y="1187198"/>
                </a:lnTo>
                <a:lnTo>
                  <a:pt x="1" y="899931"/>
                </a:lnTo>
                <a:lnTo>
                  <a:pt x="1" y="287268"/>
                </a:lnTo>
                <a:lnTo>
                  <a:pt x="613296" y="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0409" tIns="246870" rIns="240410" bIns="246869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de-DE" sz="1200" kern="1200" dirty="0" smtClean="0"/>
              <a:t>Offensiv</a:t>
            </a:r>
          </a:p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de-DE" sz="1200" dirty="0" smtClean="0"/>
              <a:t>(Angriff-streik)</a:t>
            </a:r>
            <a:endParaRPr lang="de-DE" sz="1200" kern="1200" dirty="0"/>
          </a:p>
        </p:txBody>
      </p:sp>
    </p:spTree>
    <p:extLst>
      <p:ext uri="{BB962C8B-B14F-4D97-AF65-F5344CB8AC3E}">
        <p14:creationId xmlns:p14="http://schemas.microsoft.com/office/powerpoint/2010/main" val="838000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706883"/>
            <a:ext cx="10515600" cy="809239"/>
          </a:xfrm>
        </p:spPr>
        <p:txBody>
          <a:bodyPr/>
          <a:lstStyle/>
          <a:p>
            <a:r>
              <a:rPr lang="de-AT" dirty="0" smtClean="0"/>
              <a:t>Streik im Betrieb</a:t>
            </a:r>
            <a:endParaRPr lang="de-AT" dirty="0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9426" y="1638975"/>
            <a:ext cx="7245519" cy="4835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3302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AT" dirty="0" smtClean="0"/>
              <a:t>Kundgebung</a:t>
            </a:r>
            <a:endParaRPr lang="de-AT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947651" y="987498"/>
            <a:ext cx="10451869" cy="1655762"/>
          </a:xfrm>
        </p:spPr>
        <p:txBody>
          <a:bodyPr>
            <a:normAutofit/>
          </a:bodyPr>
          <a:lstStyle/>
          <a:p>
            <a:r>
              <a:rPr lang="de-AT" sz="4000" b="1" dirty="0" smtClean="0"/>
              <a:t>Streik mit Kundgebung im öffentlichen Raum</a:t>
            </a:r>
            <a:endParaRPr lang="de-AT" sz="4000" b="1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7169" y="1815379"/>
            <a:ext cx="6119137" cy="4575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27298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881148"/>
            <a:ext cx="9144000" cy="781396"/>
          </a:xfrm>
        </p:spPr>
        <p:txBody>
          <a:bodyPr>
            <a:normAutofit/>
          </a:bodyPr>
          <a:lstStyle/>
          <a:p>
            <a:r>
              <a:rPr lang="de-AT" sz="4000" dirty="0" smtClean="0"/>
              <a:t>Streikposten vor dem Betrieb</a:t>
            </a:r>
            <a:endParaRPr lang="de-AT" sz="4000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AT" dirty="0"/>
          </a:p>
        </p:txBody>
      </p:sp>
      <p:pic>
        <p:nvPicPr>
          <p:cNvPr id="4" name="Inhaltsplatzhalter 3">
            <a:hlinkClick r:id="rId2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3870" y="1662544"/>
            <a:ext cx="7494901" cy="5035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62510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462818" y="537436"/>
            <a:ext cx="9144000" cy="1083546"/>
          </a:xfrm>
        </p:spPr>
        <p:txBody>
          <a:bodyPr>
            <a:normAutofit/>
          </a:bodyPr>
          <a:lstStyle/>
          <a:p>
            <a:r>
              <a:rPr lang="de-AT" sz="4000" dirty="0" smtClean="0"/>
              <a:t>Betriebsbesetzung</a:t>
            </a:r>
            <a:endParaRPr lang="de-AT" sz="4000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AT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4851" y="1731236"/>
            <a:ext cx="9201967" cy="4903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28057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992859"/>
          </a:xfrm>
        </p:spPr>
        <p:txBody>
          <a:bodyPr>
            <a:normAutofit/>
          </a:bodyPr>
          <a:lstStyle/>
          <a:p>
            <a:r>
              <a:rPr lang="de-AT" sz="4000" dirty="0" smtClean="0"/>
              <a:t>Straßenblockaden</a:t>
            </a:r>
            <a:endParaRPr lang="de-AT" sz="4000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AT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9236" y="2115222"/>
            <a:ext cx="8213527" cy="4443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2588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756313"/>
          </a:xfrm>
        </p:spPr>
        <p:txBody>
          <a:bodyPr>
            <a:normAutofit/>
          </a:bodyPr>
          <a:lstStyle/>
          <a:p>
            <a:r>
              <a:rPr lang="de-AT" sz="4000" dirty="0" smtClean="0"/>
              <a:t>Streik in Form einer Demonstration</a:t>
            </a:r>
            <a:endParaRPr lang="de-AT" sz="4000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AT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7537" y="2014930"/>
            <a:ext cx="8696925" cy="4348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91091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199" y="593680"/>
            <a:ext cx="10515600" cy="944176"/>
          </a:xfrm>
        </p:spPr>
        <p:txBody>
          <a:bodyPr/>
          <a:lstStyle/>
          <a:p>
            <a:r>
              <a:rPr lang="de-AT" dirty="0" smtClean="0"/>
              <a:t>Wie streiken?</a:t>
            </a:r>
            <a:endParaRPr lang="de-AT" dirty="0"/>
          </a:p>
        </p:txBody>
      </p:sp>
      <p:graphicFrame>
        <p:nvGraphicFramePr>
          <p:cNvPr id="4" name="Inhaltsplatzhalt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49322115"/>
              </p:ext>
            </p:extLst>
          </p:nvPr>
        </p:nvGraphicFramePr>
        <p:xfrm>
          <a:off x="838199" y="1537856"/>
          <a:ext cx="10699865" cy="44639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58526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96389" y="694399"/>
            <a:ext cx="10515600" cy="944176"/>
          </a:xfrm>
        </p:spPr>
        <p:txBody>
          <a:bodyPr/>
          <a:lstStyle/>
          <a:p>
            <a:r>
              <a:rPr lang="de-AT" dirty="0" smtClean="0"/>
              <a:t>Streik in politisch schwierigen Zeiten</a:t>
            </a:r>
            <a:endParaRPr lang="de-AT" dirty="0"/>
          </a:p>
        </p:txBody>
      </p:sp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063" y="1717141"/>
            <a:ext cx="3390900" cy="2540000"/>
          </a:xfrm>
          <a:ln>
            <a:solidFill>
              <a:schemeClr val="bg1"/>
            </a:solidFill>
          </a:ln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0510" y="4909953"/>
            <a:ext cx="3568700" cy="1905000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408" y="2136371"/>
            <a:ext cx="4784050" cy="2695015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3857" y="3660451"/>
            <a:ext cx="3951581" cy="2203484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163" y="4414274"/>
            <a:ext cx="3251372" cy="1943051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9" name="Grafik 8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6" r="14751"/>
          <a:stretch/>
        </p:blipFill>
        <p:spPr>
          <a:xfrm>
            <a:off x="7663324" y="1589462"/>
            <a:ext cx="4278022" cy="1459980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376349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79517" y="651294"/>
            <a:ext cx="10515600" cy="944176"/>
          </a:xfrm>
        </p:spPr>
        <p:txBody>
          <a:bodyPr/>
          <a:lstStyle/>
          <a:p>
            <a:r>
              <a:rPr lang="de-AT" dirty="0" smtClean="0"/>
              <a:t>Solidarische Streikunterstützung!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39436" y="1688022"/>
            <a:ext cx="10515600" cy="4351338"/>
          </a:xfrm>
        </p:spPr>
        <p:txBody>
          <a:bodyPr/>
          <a:lstStyle/>
          <a:p>
            <a:r>
              <a:rPr lang="de-AT" dirty="0" smtClean="0"/>
              <a:t>Streikposten stellen</a:t>
            </a:r>
          </a:p>
          <a:p>
            <a:r>
              <a:rPr lang="de-AT" dirty="0" smtClean="0"/>
              <a:t>Streikzelt</a:t>
            </a:r>
          </a:p>
          <a:p>
            <a:r>
              <a:rPr lang="de-AT" dirty="0" smtClean="0"/>
              <a:t>Diskutieren</a:t>
            </a:r>
          </a:p>
          <a:p>
            <a:r>
              <a:rPr lang="de-AT" dirty="0" smtClean="0"/>
              <a:t>Boykott</a:t>
            </a:r>
          </a:p>
          <a:p>
            <a:r>
              <a:rPr lang="de-AT" dirty="0" smtClean="0"/>
              <a:t>Blockade</a:t>
            </a:r>
          </a:p>
          <a:p>
            <a:r>
              <a:rPr lang="de-AT" dirty="0" smtClean="0"/>
              <a:t>Kundgebung</a:t>
            </a:r>
          </a:p>
          <a:p>
            <a:r>
              <a:rPr lang="de-AT" dirty="0" smtClean="0"/>
              <a:t>Tee/Kaffee bringen</a:t>
            </a:r>
          </a:p>
          <a:p>
            <a:r>
              <a:rPr lang="de-AT" dirty="0" smtClean="0"/>
              <a:t>Musik</a:t>
            </a:r>
            <a:endParaRPr lang="de-AT" dirty="0"/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13"/>
          <a:stretch/>
        </p:blipFill>
        <p:spPr>
          <a:xfrm>
            <a:off x="5769899" y="1641493"/>
            <a:ext cx="3204556" cy="2209367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604"/>
          <a:stretch/>
        </p:blipFill>
        <p:spPr>
          <a:xfrm>
            <a:off x="8505011" y="4196493"/>
            <a:ext cx="3345598" cy="1714208"/>
          </a:xfrm>
          <a:prstGeom prst="rect">
            <a:avLst/>
          </a:prstGeom>
        </p:spPr>
      </p:pic>
      <p:pic>
        <p:nvPicPr>
          <p:cNvPr id="12" name="Grafik 1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08" t="23466" r="604" b="-279"/>
          <a:stretch/>
        </p:blipFill>
        <p:spPr>
          <a:xfrm>
            <a:off x="5007325" y="3989875"/>
            <a:ext cx="3204263" cy="2142037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4680" y="1403165"/>
            <a:ext cx="3132079" cy="2349060"/>
          </a:xfrm>
          <a:prstGeom prst="rect">
            <a:avLst/>
          </a:prstGeom>
        </p:spPr>
      </p:pic>
      <p:pic>
        <p:nvPicPr>
          <p:cNvPr id="14" name="Grafik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1696" y="2128058"/>
            <a:ext cx="2927812" cy="2195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9211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521</Words>
  <Application>Microsoft Office PowerPoint</Application>
  <PresentationFormat>Breitbild</PresentationFormat>
  <Paragraphs>85</Paragraphs>
  <Slides>17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17</vt:i4>
      </vt:variant>
    </vt:vector>
  </HeadingPairs>
  <TitlesOfParts>
    <vt:vector size="21" baseType="lpstr">
      <vt:lpstr>Arial</vt:lpstr>
      <vt:lpstr>Calibri</vt:lpstr>
      <vt:lpstr>Myriad Pro</vt:lpstr>
      <vt:lpstr>Office</vt:lpstr>
      <vt:lpstr>STREIK!</vt:lpstr>
      <vt:lpstr>PowerPoint-Präsentation</vt:lpstr>
      <vt:lpstr>Warum streiken? </vt:lpstr>
      <vt:lpstr>Revolutionäre Funktion</vt:lpstr>
      <vt:lpstr>Das Recht zu streiken </vt:lpstr>
      <vt:lpstr>„Neutralitätsgebot“ des Staates</vt:lpstr>
      <vt:lpstr>Arbeitskampfformen</vt:lpstr>
      <vt:lpstr>Arten des Streiks </vt:lpstr>
      <vt:lpstr>Streik im Betrieb</vt:lpstr>
      <vt:lpstr>Kundgebung</vt:lpstr>
      <vt:lpstr>Streikposten vor dem Betrieb</vt:lpstr>
      <vt:lpstr>Betriebsbesetzung</vt:lpstr>
      <vt:lpstr>Straßenblockaden</vt:lpstr>
      <vt:lpstr>Streik in Form einer Demonstration</vt:lpstr>
      <vt:lpstr>Wie streiken?</vt:lpstr>
      <vt:lpstr>Streik in politisch schwierigen Zeiten</vt:lpstr>
      <vt:lpstr>Solidarische Streikunterstützung!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Hewlett-Packard Company</dc:creator>
  <cp:lastModifiedBy>Hewlett-Packard Company</cp:lastModifiedBy>
  <cp:revision>45</cp:revision>
  <dcterms:created xsi:type="dcterms:W3CDTF">2018-10-06T13:04:12Z</dcterms:created>
  <dcterms:modified xsi:type="dcterms:W3CDTF">2020-08-29T11:45:04Z</dcterms:modified>
</cp:coreProperties>
</file>